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5"/>
  </p:handoutMasterIdLst>
  <p:sldIdLst>
    <p:sldId id="258" r:id="rId5"/>
    <p:sldId id="260"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269"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71D"/>
    <a:srgbClr val="1E988A"/>
    <a:srgbClr val="18988B"/>
    <a:srgbClr val="021D49"/>
    <a:srgbClr val="333333"/>
    <a:srgbClr val="F26724"/>
    <a:srgbClr val="131E29"/>
    <a:srgbClr val="D8DFE1"/>
    <a:srgbClr val="F9A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37C7D-8AEF-486E-9C62-A635776570C4}" v="22" dt="2023-03-26T16:10:4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6357" autoAdjust="0"/>
  </p:normalViewPr>
  <p:slideViewPr>
    <p:cSldViewPr snapToGrid="0" snapToObjects="1" showGuides="1">
      <p:cViewPr varScale="1">
        <p:scale>
          <a:sx n="78" d="100"/>
          <a:sy n="78" d="100"/>
        </p:scale>
        <p:origin x="77" y="23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3306C-0833-7F09-5AF4-D8569D25D9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A48824-7BE8-9BC6-BB79-646A8E5C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DE781-5F15-E840-9BA8-F106ECD6294A}" type="datetimeFigureOut">
              <a:rPr lang="en-US" smtClean="0"/>
              <a:t>11/9/2023</a:t>
            </a:fld>
            <a:endParaRPr lang="en-US"/>
          </a:p>
        </p:txBody>
      </p:sp>
      <p:sp>
        <p:nvSpPr>
          <p:cNvPr id="4" name="Footer Placeholder 3">
            <a:extLst>
              <a:ext uri="{FF2B5EF4-FFF2-40B4-BE49-F238E27FC236}">
                <a16:creationId xmlns:a16="http://schemas.microsoft.com/office/drawing/2014/main" id="{66E86821-EBD3-1D21-1F80-8E9A98F5A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8C3FA-D616-C550-9C38-8A94E69954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2FBE67-8149-4444-BA55-8609BD7882A0}" type="slidenum">
              <a:rPr lang="en-US" smtClean="0"/>
              <a:t>‹#›</a:t>
            </a:fld>
            <a:endParaRPr lang="en-US"/>
          </a:p>
        </p:txBody>
      </p:sp>
    </p:spTree>
    <p:extLst>
      <p:ext uri="{BB962C8B-B14F-4D97-AF65-F5344CB8AC3E}">
        <p14:creationId xmlns:p14="http://schemas.microsoft.com/office/powerpoint/2010/main" val="926419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1104123" y="2121207"/>
            <a:ext cx="5184710" cy="2514876"/>
          </a:xfrm>
        </p:spPr>
        <p:txBody>
          <a:bodyPr anchor="ctr">
            <a:noAutofit/>
          </a:bodyPr>
          <a:lstStyle>
            <a:lvl1pPr algn="l">
              <a:defRPr sz="4800" b="1">
                <a:solidFill>
                  <a:schemeClr val="bg2"/>
                </a:solidFill>
                <a:latin typeface="Poppins" charset="0"/>
                <a:ea typeface="Poppins" charset="0"/>
                <a:cs typeface="Poppins" charset="0"/>
              </a:defRPr>
            </a:lvl1pPr>
          </a:lstStyle>
          <a:p>
            <a:r>
              <a:rPr lang="en-US" dirty="0"/>
              <a:t>Presentation Title Goes Here</a:t>
            </a:r>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7007288" y="1"/>
            <a:ext cx="5184712" cy="6858000"/>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pic>
        <p:nvPicPr>
          <p:cNvPr id="5" name="Graphic 4">
            <a:extLst>
              <a:ext uri="{FF2B5EF4-FFF2-40B4-BE49-F238E27FC236}">
                <a16:creationId xmlns:a16="http://schemas.microsoft.com/office/drawing/2014/main" id="{5F90D1F6-C7EA-6D12-F6D3-A9C5D418F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1531" y="-1207184"/>
            <a:ext cx="4828668" cy="12071669"/>
          </a:xfrm>
          <a:prstGeom prst="rect">
            <a:avLst/>
          </a:prstGeom>
        </p:spPr>
      </p:pic>
    </p:spTree>
    <p:extLst>
      <p:ext uri="{BB962C8B-B14F-4D97-AF65-F5344CB8AC3E}">
        <p14:creationId xmlns:p14="http://schemas.microsoft.com/office/powerpoint/2010/main" val="116250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vider Slide">
    <p:bg>
      <p:bgPr>
        <a:solidFill>
          <a:srgbClr val="D8DFE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BE175CF-7986-C069-5A63-16FD9E793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09542" y="-1783950"/>
            <a:ext cx="4900138" cy="12250345"/>
          </a:xfrm>
          <a:prstGeom prst="rect">
            <a:avLst/>
          </a:prstGeom>
        </p:spPr>
      </p:pic>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131E29"/>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22308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wo 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22" name="Bildplatzhalter 2">
            <a:extLst>
              <a:ext uri="{FF2B5EF4-FFF2-40B4-BE49-F238E27FC236}">
                <a16:creationId xmlns:a16="http://schemas.microsoft.com/office/drawing/2014/main" id="{5CB8CEBA-6307-1BB7-D3CE-DD2E40473CE9}"/>
              </a:ext>
            </a:extLst>
          </p:cNvPr>
          <p:cNvSpPr>
            <a:spLocks noGrp="1"/>
          </p:cNvSpPr>
          <p:nvPr>
            <p:ph type="pic" sz="quarter" idx="17"/>
          </p:nvPr>
        </p:nvSpPr>
        <p:spPr>
          <a:xfrm>
            <a:off x="6239289"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4" name="Title 1">
            <a:extLst>
              <a:ext uri="{FF2B5EF4-FFF2-40B4-BE49-F238E27FC236}">
                <a16:creationId xmlns:a16="http://schemas.microsoft.com/office/drawing/2014/main" id="{F4E3B855-7EFE-C7E0-DA8F-6DDBFBF3A0D7}"/>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480530-20DA-13A3-DB87-0AE8C6CCCF73}"/>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7" name="Content Placeholder 2">
            <a:extLst>
              <a:ext uri="{FF2B5EF4-FFF2-40B4-BE49-F238E27FC236}">
                <a16:creationId xmlns:a16="http://schemas.microsoft.com/office/drawing/2014/main" id="{3522D68E-7678-E90B-19F2-F47DF9BE19F1}"/>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8" name="Rectangle 7">
            <a:extLst>
              <a:ext uri="{FF2B5EF4-FFF2-40B4-BE49-F238E27FC236}">
                <a16:creationId xmlns:a16="http://schemas.microsoft.com/office/drawing/2014/main" id="{6DFF6268-12AE-924F-D11E-8A39DFE913D1}"/>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One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1874520"/>
            <a:ext cx="5184712" cy="3872698"/>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11" name="Content Placeholder 2">
            <a:extLst>
              <a:ext uri="{FF2B5EF4-FFF2-40B4-BE49-F238E27FC236}">
                <a16:creationId xmlns:a16="http://schemas.microsoft.com/office/drawing/2014/main" id="{1E6DFE60-BCB3-1B4E-C9F5-E9BE3E1EF1AC}"/>
              </a:ext>
            </a:extLst>
          </p:cNvPr>
          <p:cNvSpPr>
            <a:spLocks noGrp="1"/>
          </p:cNvSpPr>
          <p:nvPr>
            <p:ph idx="14"/>
          </p:nvPr>
        </p:nvSpPr>
        <p:spPr>
          <a:xfrm>
            <a:off x="6244590" y="1874520"/>
            <a:ext cx="5162550" cy="4069080"/>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5FFD2E7-1F4F-70B1-1329-E04B7C2BCDEC}"/>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F1337-A1E3-77C5-37E3-FC8B60C2DD2F}"/>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415651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Large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7" name="Rectangle 16">
            <a:extLst>
              <a:ext uri="{FF2B5EF4-FFF2-40B4-BE49-F238E27FC236}">
                <a16:creationId xmlns:a16="http://schemas.microsoft.com/office/drawing/2014/main" id="{A76F4C72-DC14-F163-7F95-786EA2162833}"/>
              </a:ext>
            </a:extLst>
          </p:cNvPr>
          <p:cNvSpPr/>
          <p:nvPr userDrawn="1"/>
        </p:nvSpPr>
        <p:spPr>
          <a:xfrm>
            <a:off x="0" y="0"/>
            <a:ext cx="12192000" cy="181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145B45-4E3E-3147-A79E-22AE312DBBF7}"/>
              </a:ext>
            </a:extLst>
          </p:cNvPr>
          <p:cNvSpPr/>
          <p:nvPr userDrawn="1"/>
        </p:nvSpPr>
        <p:spPr>
          <a:xfrm flipV="1">
            <a:off x="10518058" y="0"/>
            <a:ext cx="1673942" cy="18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ldplatzhalter 2">
            <a:extLst>
              <a:ext uri="{FF2B5EF4-FFF2-40B4-BE49-F238E27FC236}">
                <a16:creationId xmlns:a16="http://schemas.microsoft.com/office/drawing/2014/main" id="{0B21B18F-C681-2CE6-F26B-1C64EE8CACAF}"/>
              </a:ext>
            </a:extLst>
          </p:cNvPr>
          <p:cNvSpPr>
            <a:spLocks noGrp="1"/>
          </p:cNvSpPr>
          <p:nvPr>
            <p:ph type="pic" sz="quarter" idx="16"/>
          </p:nvPr>
        </p:nvSpPr>
        <p:spPr>
          <a:xfrm>
            <a:off x="0" y="0"/>
            <a:ext cx="12192000" cy="5943600"/>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Tree>
    <p:extLst>
      <p:ext uri="{BB962C8B-B14F-4D97-AF65-F5344CB8AC3E}">
        <p14:creationId xmlns:p14="http://schemas.microsoft.com/office/powerpoint/2010/main" val="364236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70924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5970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With Image">
    <p:bg>
      <p:bgPr>
        <a:solidFill>
          <a:srgbClr val="021D49"/>
        </a:solidFill>
        <a:effectLst/>
      </p:bgPr>
    </p:bg>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0" y="1"/>
            <a:ext cx="12192000" cy="5989485"/>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3" name="Rectangle 2">
            <a:extLst>
              <a:ext uri="{FF2B5EF4-FFF2-40B4-BE49-F238E27FC236}">
                <a16:creationId xmlns:a16="http://schemas.microsoft.com/office/drawing/2014/main" id="{02A86632-6C60-A801-1EAA-F5BD96B3AE52}"/>
              </a:ext>
            </a:extLst>
          </p:cNvPr>
          <p:cNvSpPr/>
          <p:nvPr userDrawn="1"/>
        </p:nvSpPr>
        <p:spPr>
          <a:xfrm>
            <a:off x="0" y="5989486"/>
            <a:ext cx="12192000" cy="89262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2788052" y="5989486"/>
            <a:ext cx="9403948" cy="892629"/>
          </a:xfrm>
        </p:spPr>
        <p:txBody>
          <a:bodyPr anchor="ctr">
            <a:noAutofit/>
          </a:bodyPr>
          <a:lstStyle>
            <a:lvl1pPr algn="l">
              <a:defRPr sz="2000" b="1">
                <a:solidFill>
                  <a:schemeClr val="bg2"/>
                </a:solidFill>
                <a:latin typeface="Poppins" charset="0"/>
                <a:ea typeface="Poppins" charset="0"/>
                <a:cs typeface="Poppins" charset="0"/>
              </a:defRPr>
            </a:lvl1pPr>
          </a:lstStyle>
          <a:p>
            <a:r>
              <a:rPr lang="en-US" dirty="0"/>
              <a:t>Presentation Title Goes Here</a:t>
            </a:r>
          </a:p>
        </p:txBody>
      </p:sp>
    </p:spTree>
    <p:extLst>
      <p:ext uri="{BB962C8B-B14F-4D97-AF65-F5344CB8AC3E}">
        <p14:creationId xmlns:p14="http://schemas.microsoft.com/office/powerpoint/2010/main" val="11371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No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A14-1B3D-0243-E398-61A173230047}"/>
              </a:ext>
            </a:extLst>
          </p:cNvPr>
          <p:cNvSpPr>
            <a:spLocks noGrp="1"/>
          </p:cNvSpPr>
          <p:nvPr>
            <p:ph type="ctrTitle" hasCustomPrompt="1"/>
          </p:nvPr>
        </p:nvSpPr>
        <p:spPr>
          <a:xfrm>
            <a:off x="1550435" y="2567522"/>
            <a:ext cx="9313508" cy="2048024"/>
          </a:xfrm>
        </p:spPr>
        <p:txBody>
          <a:bodyPr anchor="ctr">
            <a:noAutofit/>
          </a:bodyPr>
          <a:lstStyle>
            <a:lvl1pPr algn="ctr">
              <a:defRPr sz="4800" b="1">
                <a:solidFill>
                  <a:schemeClr val="bg2"/>
                </a:solidFill>
                <a:latin typeface="Poppins" charset="0"/>
                <a:ea typeface="Poppins" charset="0"/>
                <a:cs typeface="Poppins" charset="0"/>
              </a:defRPr>
            </a:lvl1pPr>
          </a:lstStyle>
          <a:p>
            <a:r>
              <a:rPr lang="en-US" dirty="0"/>
              <a:t>Presentation Title Goes Here</a:t>
            </a:r>
          </a:p>
        </p:txBody>
      </p:sp>
      <p:pic>
        <p:nvPicPr>
          <p:cNvPr id="4" name="Graphic 3">
            <a:extLst>
              <a:ext uri="{FF2B5EF4-FFF2-40B4-BE49-F238E27FC236}">
                <a16:creationId xmlns:a16="http://schemas.microsoft.com/office/drawing/2014/main" id="{2928A97D-6743-D50B-C5C8-E12D33D50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75407" y="-1104059"/>
            <a:ext cx="4270408" cy="10676020"/>
          </a:xfrm>
          <a:prstGeom prst="rect">
            <a:avLst/>
          </a:prstGeom>
        </p:spPr>
      </p:pic>
    </p:spTree>
    <p:extLst>
      <p:ext uri="{BB962C8B-B14F-4D97-AF65-F5344CB8AC3E}">
        <p14:creationId xmlns:p14="http://schemas.microsoft.com/office/powerpoint/2010/main" val="229797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3515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latin typeface="Poppins" charset="0"/>
                <a:ea typeface="Poppins" charset="0"/>
                <a:cs typeface="Poppins"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A6AA9E-9F29-E5EF-8B67-69314DBE7A75}"/>
              </a:ext>
            </a:extLst>
          </p:cNvPr>
          <p:cNvSpPr>
            <a:spLocks noGrp="1"/>
          </p:cNvSpPr>
          <p:nvPr>
            <p:ph idx="1"/>
          </p:nvPr>
        </p:nvSpPr>
        <p:spPr>
          <a:xfrm>
            <a:off x="838200" y="2388552"/>
            <a:ext cx="10515600" cy="3453766"/>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7" name="Content Placeholder 2">
            <a:extLst>
              <a:ext uri="{FF2B5EF4-FFF2-40B4-BE49-F238E27FC236}">
                <a16:creationId xmlns:a16="http://schemas.microsoft.com/office/drawing/2014/main" id="{BFE02585-4A49-4DCF-F57E-357E3F18C73F}"/>
              </a:ext>
            </a:extLst>
          </p:cNvPr>
          <p:cNvSpPr>
            <a:spLocks noGrp="1"/>
          </p:cNvSpPr>
          <p:nvPr>
            <p:ph idx="13" hasCustomPrompt="1"/>
          </p:nvPr>
        </p:nvSpPr>
        <p:spPr>
          <a:xfrm>
            <a:off x="838200" y="1874520"/>
            <a:ext cx="1051560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4" name="Rectangle 3">
            <a:extLst>
              <a:ext uri="{FF2B5EF4-FFF2-40B4-BE49-F238E27FC236}">
                <a16:creationId xmlns:a16="http://schemas.microsoft.com/office/drawing/2014/main" id="{78E5005A-8500-3175-78C3-68F47C521084}"/>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77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3" name="Content Placeholder 2">
            <a:extLst>
              <a:ext uri="{FF2B5EF4-FFF2-40B4-BE49-F238E27FC236}">
                <a16:creationId xmlns:a16="http://schemas.microsoft.com/office/drawing/2014/main" id="{3FB9436A-1C69-EDEC-E48E-D49321F1E7DA}"/>
              </a:ext>
            </a:extLst>
          </p:cNvPr>
          <p:cNvSpPr>
            <a:spLocks noGrp="1"/>
          </p:cNvSpPr>
          <p:nvPr>
            <p:ph idx="1"/>
          </p:nvPr>
        </p:nvSpPr>
        <p:spPr>
          <a:xfrm>
            <a:off x="83820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51C638-07F6-5BD8-5625-8550D24AD58D}"/>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15" name="Content Placeholder 2">
            <a:extLst>
              <a:ext uri="{FF2B5EF4-FFF2-40B4-BE49-F238E27FC236}">
                <a16:creationId xmlns:a16="http://schemas.microsoft.com/office/drawing/2014/main" id="{1E39392D-C691-3141-0F1B-838B78102D23}"/>
              </a:ext>
            </a:extLst>
          </p:cNvPr>
          <p:cNvSpPr>
            <a:spLocks noGrp="1"/>
          </p:cNvSpPr>
          <p:nvPr>
            <p:ph idx="14"/>
          </p:nvPr>
        </p:nvSpPr>
        <p:spPr>
          <a:xfrm>
            <a:off x="624459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425E0D1-5A4F-F7CE-F913-11ED50016ED7}"/>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5" name="Rectangle 4">
            <a:extLst>
              <a:ext uri="{FF2B5EF4-FFF2-40B4-BE49-F238E27FC236}">
                <a16:creationId xmlns:a16="http://schemas.microsoft.com/office/drawing/2014/main" id="{7F884A28-7B06-A793-FCF4-783C3B1A9CB3}"/>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6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rgbClr val="2B70B7"/>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7E5272-43F3-B4DC-A387-D6F714DC39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9664" y="-1793890"/>
            <a:ext cx="4900138" cy="12250345"/>
          </a:xfrm>
          <a:prstGeom prst="rect">
            <a:avLst/>
          </a:prstGeom>
        </p:spPr>
      </p:pic>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66223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021D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20638B3-E0E2-4FBD-2C90-26987983F3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89664" y="-1520515"/>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381928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vider Slide">
    <p:bg>
      <p:bgPr>
        <a:solidFill>
          <a:srgbClr val="F9A11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E60522-85AA-400F-DAE1-8D0EED8EEB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603" y="-1793890"/>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FFFFFF"/>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76418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39B49-D71C-B869-5149-1B6D086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932F8E-B887-1745-29B1-F12B58C95268}"/>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B3684A8-E50E-121B-F78C-12A403730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9F95D-AC17-0940-839F-D4A43295D9C7}" type="slidenum">
              <a:rPr lang="en-US" smtClean="0"/>
              <a:t>‹#›</a:t>
            </a:fld>
            <a:endParaRPr lang="en-US"/>
          </a:p>
        </p:txBody>
      </p:sp>
    </p:spTree>
    <p:extLst>
      <p:ext uri="{BB962C8B-B14F-4D97-AF65-F5344CB8AC3E}">
        <p14:creationId xmlns:p14="http://schemas.microsoft.com/office/powerpoint/2010/main" val="248161734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2" r:id="rId3"/>
    <p:sldLayoutId id="2147483650" r:id="rId4"/>
    <p:sldLayoutId id="2147483659" r:id="rId5"/>
    <p:sldLayoutId id="2147483658" r:id="rId6"/>
    <p:sldLayoutId id="2147483666" r:id="rId7"/>
    <p:sldLayoutId id="2147483651" r:id="rId8"/>
    <p:sldLayoutId id="2147483667" r:id="rId9"/>
    <p:sldLayoutId id="2147483668" r:id="rId10"/>
    <p:sldLayoutId id="2147483660" r:id="rId11"/>
    <p:sldLayoutId id="2147483661" r:id="rId12"/>
    <p:sldLayoutId id="2147483664" r:id="rId13"/>
    <p:sldLayoutId id="2147483670" r:id="rId14"/>
    <p:sldLayoutId id="2147483671" r:id="rId15"/>
  </p:sldLayoutIdLst>
  <p:txStyles>
    <p:titleStyle>
      <a:lvl1pPr algn="l" defTabSz="914400" rtl="0" eaLnBrk="1" latinLnBrk="0" hangingPunct="1">
        <a:lnSpc>
          <a:spcPct val="90000"/>
        </a:lnSpc>
        <a:spcBef>
          <a:spcPct val="0"/>
        </a:spcBef>
        <a:buNone/>
        <a:defRPr sz="4400" b="1" i="0" kern="1200">
          <a:solidFill>
            <a:srgbClr val="021D49"/>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9690-7CDC-78AE-7192-D42F4425A6C7}"/>
              </a:ext>
            </a:extLst>
          </p:cNvPr>
          <p:cNvSpPr>
            <a:spLocks noGrp="1"/>
          </p:cNvSpPr>
          <p:nvPr>
            <p:ph type="ctrTitle"/>
          </p:nvPr>
        </p:nvSpPr>
        <p:spPr/>
        <p:txBody>
          <a:bodyPr/>
          <a:lstStyle/>
          <a:p>
            <a:r>
              <a:rPr lang="en-US" altLang="en-US" sz="4800" dirty="0"/>
              <a:t>Blood borne Disease Hazards</a:t>
            </a:r>
            <a:endParaRPr lang="en-US" dirty="0"/>
          </a:p>
        </p:txBody>
      </p:sp>
      <p:sp>
        <p:nvSpPr>
          <p:cNvPr id="3" name="Title 1">
            <a:extLst>
              <a:ext uri="{FF2B5EF4-FFF2-40B4-BE49-F238E27FC236}">
                <a16:creationId xmlns:a16="http://schemas.microsoft.com/office/drawing/2014/main" id="{E99F90C5-7865-9CE6-1F8A-2A86048D1A60}"/>
              </a:ext>
            </a:extLst>
          </p:cNvPr>
          <p:cNvSpPr txBox="1">
            <a:spLocks/>
          </p:cNvSpPr>
          <p:nvPr/>
        </p:nvSpPr>
        <p:spPr>
          <a:xfrm>
            <a:off x="3503645" y="4615546"/>
            <a:ext cx="5184710" cy="1799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i="0" kern="1200">
                <a:solidFill>
                  <a:schemeClr val="bg2"/>
                </a:solidFill>
                <a:latin typeface="Poppins" charset="0"/>
                <a:ea typeface="Poppins" charset="0"/>
                <a:cs typeface="Poppins" charset="0"/>
              </a:defRPr>
            </a:lvl1pPr>
          </a:lstStyle>
          <a:p>
            <a:pPr algn="ctr" eaLnBrk="1" hangingPunct="1"/>
            <a:r>
              <a:rPr lang="en-US" altLang="en-US" sz="2200" dirty="0" err="1"/>
              <a:t>FSC</a:t>
            </a:r>
            <a:r>
              <a:rPr lang="en-US" altLang="en-US" sz="2200" dirty="0"/>
              <a:t> Safety Training Module</a:t>
            </a:r>
          </a:p>
          <a:p>
            <a:pPr algn="ctr" eaLnBrk="1" hangingPunct="1"/>
            <a:r>
              <a:rPr lang="en-US" altLang="en-US" sz="2200" dirty="0"/>
              <a:t>Prepared by </a:t>
            </a:r>
          </a:p>
          <a:p>
            <a:pPr algn="ctr" eaLnBrk="1" hangingPunct="1"/>
            <a:r>
              <a:rPr lang="en-US" altLang="en-US" sz="2200" dirty="0"/>
              <a:t>Kevin D. Horn, MD</a:t>
            </a:r>
          </a:p>
          <a:p>
            <a:pPr algn="ctr" eaLnBrk="1" hangingPunct="1"/>
            <a:r>
              <a:rPr lang="en-US" altLang="en-US" sz="1400" dirty="0"/>
              <a:t>September 2006</a:t>
            </a:r>
          </a:p>
          <a:p>
            <a:pPr algn="ctr" eaLnBrk="1" hangingPunct="1"/>
            <a:endParaRPr lang="en-US" altLang="en-US" sz="1400" dirty="0"/>
          </a:p>
          <a:p>
            <a:pPr algn="ctr" eaLnBrk="1" hangingPunct="1"/>
            <a:r>
              <a:rPr lang="en-US" altLang="en-US" sz="1400" dirty="0"/>
              <a:t>Revised by Dr. </a:t>
            </a:r>
            <a:r>
              <a:rPr lang="en-US" altLang="en-US" sz="1400" dirty="0" err="1"/>
              <a:t>Michalicek</a:t>
            </a:r>
            <a:r>
              <a:rPr lang="en-US" altLang="en-US" sz="1400" dirty="0"/>
              <a:t> and Dr. Cochrane</a:t>
            </a:r>
          </a:p>
          <a:p>
            <a:pPr algn="ctr" eaLnBrk="1" hangingPunct="1"/>
            <a:r>
              <a:rPr lang="en-US" altLang="en-US" sz="1400" dirty="0"/>
              <a:t>March 2023</a:t>
            </a:r>
          </a:p>
        </p:txBody>
      </p:sp>
      <p:pic>
        <p:nvPicPr>
          <p:cNvPr id="4" name="Graphic 2">
            <a:extLst>
              <a:ext uri="{FF2B5EF4-FFF2-40B4-BE49-F238E27FC236}">
                <a16:creationId xmlns:a16="http://schemas.microsoft.com/office/drawing/2014/main" id="{5A8DC259-6E40-DC6C-93A9-990BDFE9712E}"/>
              </a:ext>
            </a:extLst>
          </p:cNvPr>
          <p:cNvPicPr>
            <a:picLocks noChangeAspect="1"/>
          </p:cNvPicPr>
          <p:nvPr/>
        </p:nvPicPr>
        <p:blipFill>
          <a:blip r:embed="rId2"/>
          <a:srcRect/>
          <a:stretch/>
        </p:blipFill>
        <p:spPr>
          <a:xfrm>
            <a:off x="4506483" y="766003"/>
            <a:ext cx="3179034" cy="1457153"/>
          </a:xfrm>
          <a:prstGeom prst="rect">
            <a:avLst/>
          </a:prstGeom>
        </p:spPr>
      </p:pic>
    </p:spTree>
    <p:extLst>
      <p:ext uri="{BB962C8B-B14F-4D97-AF65-F5344CB8AC3E}">
        <p14:creationId xmlns:p14="http://schemas.microsoft.com/office/powerpoint/2010/main" val="323134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altLang="en-US" sz="4000" b="0" kern="1200">
                <a:solidFill>
                  <a:srgbClr val="FFFFFF"/>
                </a:solidFill>
                <a:latin typeface="+mj-lt"/>
                <a:ea typeface="+mj-ea"/>
                <a:cs typeface="+mj-cs"/>
              </a:rPr>
              <a:t>HIV/AIDS VIRUS</a:t>
            </a:r>
          </a:p>
        </p:txBody>
      </p:sp>
      <p:pic>
        <p:nvPicPr>
          <p:cNvPr id="11" name="Picture 14" descr="hiv">
            <a:extLst>
              <a:ext uri="{FF2B5EF4-FFF2-40B4-BE49-F238E27FC236}">
                <a16:creationId xmlns:a16="http://schemas.microsoft.com/office/drawing/2014/main" id="{074F8354-6A52-65A3-6411-9F350E2C8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03" r="1" b="12606"/>
          <a:stretch/>
        </p:blipFill>
        <p:spPr bwMode="auto">
          <a:xfrm>
            <a:off x="317636" y="321734"/>
            <a:ext cx="3797570" cy="2010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bild">
            <a:extLst>
              <a:ext uri="{FF2B5EF4-FFF2-40B4-BE49-F238E27FC236}">
                <a16:creationId xmlns:a16="http://schemas.microsoft.com/office/drawing/2014/main" id="{7030895D-F692-3446-1776-10086CF38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76" b="19794"/>
          <a:stretch/>
        </p:blipFill>
        <p:spPr bwMode="auto">
          <a:xfrm>
            <a:off x="4202549" y="321732"/>
            <a:ext cx="3793472" cy="4111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_38246409_hiv_spl_300">
            <a:extLst>
              <a:ext uri="{FF2B5EF4-FFF2-40B4-BE49-F238E27FC236}">
                <a16:creationId xmlns:a16="http://schemas.microsoft.com/office/drawing/2014/main" id="{509451ED-3707-92C7-C9D5-7D69AB14E8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23" b="14129"/>
          <a:stretch/>
        </p:blipFill>
        <p:spPr bwMode="auto">
          <a:xfrm>
            <a:off x="8086176" y="321733"/>
            <a:ext cx="3797984" cy="2010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iv">
            <a:extLst>
              <a:ext uri="{FF2B5EF4-FFF2-40B4-BE49-F238E27FC236}">
                <a16:creationId xmlns:a16="http://schemas.microsoft.com/office/drawing/2014/main" id="{373FEA48-0CC9-4702-A0DD-81F6D18DEC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560" r="-2" b="26515"/>
          <a:stretch/>
        </p:blipFill>
        <p:spPr bwMode="auto">
          <a:xfrm>
            <a:off x="317634" y="2422097"/>
            <a:ext cx="3794760" cy="2013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iv">
            <a:extLst>
              <a:ext uri="{FF2B5EF4-FFF2-40B4-BE49-F238E27FC236}">
                <a16:creationId xmlns:a16="http://schemas.microsoft.com/office/drawing/2014/main" id="{AD4445E8-F451-D6DF-5FAD-67F2CD7157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714" r="-2" b="15270"/>
          <a:stretch/>
        </p:blipFill>
        <p:spPr bwMode="auto">
          <a:xfrm>
            <a:off x="8082952" y="2431705"/>
            <a:ext cx="3797983" cy="20009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ids-hiv-anatomy">
            <a:extLst>
              <a:ext uri="{FF2B5EF4-FFF2-40B4-BE49-F238E27FC236}">
                <a16:creationId xmlns:a16="http://schemas.microsoft.com/office/drawing/2014/main" id="{1DA8EB8F-8B54-BD1F-A8E8-6E808894AE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316" r="3" b="20966"/>
          <a:stretch/>
        </p:blipFill>
        <p:spPr bwMode="auto">
          <a:xfrm>
            <a:off x="317634" y="4525716"/>
            <a:ext cx="3794760" cy="2010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8"/>
          <a:srcRect/>
          <a:stretch/>
        </p:blipFill>
        <p:spPr>
          <a:xfrm>
            <a:off x="838200" y="6058818"/>
            <a:ext cx="1484830" cy="703340"/>
          </a:xfrm>
          <a:prstGeom prst="rect">
            <a:avLst/>
          </a:prstGeom>
          <a:noFill/>
        </p:spPr>
      </p:pic>
    </p:spTree>
    <p:extLst>
      <p:ext uri="{BB962C8B-B14F-4D97-AF65-F5344CB8AC3E}">
        <p14:creationId xmlns:p14="http://schemas.microsoft.com/office/powerpoint/2010/main" val="238342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HIV/AIDS (1)</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lnSpc>
                <a:spcPct val="80000"/>
              </a:lnSpc>
            </a:pPr>
            <a:r>
              <a:rPr lang="en-US" altLang="en-US" dirty="0"/>
              <a:t>Virus infects and disables immune system (T Cells)</a:t>
            </a:r>
          </a:p>
          <a:p>
            <a:pPr eaLnBrk="1" hangingPunct="1">
              <a:lnSpc>
                <a:spcPct val="80000"/>
              </a:lnSpc>
            </a:pPr>
            <a:r>
              <a:rPr lang="en-US" altLang="en-US" dirty="0"/>
              <a:t>Exposures occur through needlesticks or cuts from other sharp instruments contaminated with an infected patient's blood or through contact of the eye, nose, mouth, or skin with a patient's blood.</a:t>
            </a:r>
          </a:p>
          <a:p>
            <a:pPr eaLnBrk="1" hangingPunct="1">
              <a:lnSpc>
                <a:spcPct val="80000"/>
              </a:lnSpc>
            </a:pPr>
            <a:r>
              <a:rPr lang="en-US" altLang="en-US" dirty="0"/>
              <a:t>Important factors that influence the overall risk for occupational exposures to bloodborne pathogens include the number of infected individuals in the patient population and the type and number of blood contacts.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50419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HIV/AIDS (2)</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altLang="en-US" dirty="0"/>
              <a:t>Most exposures do NOT result in infection.</a:t>
            </a:r>
          </a:p>
          <a:p>
            <a:pPr eaLnBrk="1" hangingPunct="1"/>
            <a:r>
              <a:rPr lang="en-US" altLang="en-US" dirty="0"/>
              <a:t>Infection MAY result in AIDS, but new protease inhibitor drugs may delay development of full AIDS in HIV-positive persons for many years</a:t>
            </a:r>
          </a:p>
          <a:p>
            <a:pPr eaLnBrk="1" hangingPunct="1"/>
            <a:r>
              <a:rPr lang="en-US" altLang="en-US" dirty="0"/>
              <a:t>Vaccine in development, none currently available.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25044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sz="4400" dirty="0"/>
              <a:t>Personal Protective Equipment (PPE)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57374"/>
            <a:ext cx="10515600" cy="3984943"/>
          </a:xfrm>
        </p:spPr>
        <p:txBody>
          <a:bodyPr/>
          <a:lstStyle/>
          <a:p>
            <a:pPr eaLnBrk="1" hangingPunct="1"/>
            <a:r>
              <a:rPr lang="en-US" altLang="en-US" dirty="0"/>
              <a:t>Follow </a:t>
            </a:r>
            <a:r>
              <a:rPr lang="en-US" altLang="en-US" dirty="0" err="1"/>
              <a:t>OME</a:t>
            </a:r>
            <a:r>
              <a:rPr lang="en-US" altLang="en-US" dirty="0"/>
              <a:t> Safety Manual guidelines</a:t>
            </a:r>
          </a:p>
          <a:p>
            <a:pPr eaLnBrk="1" hangingPunct="1"/>
            <a:r>
              <a:rPr lang="en-US" altLang="en-US" dirty="0"/>
              <a:t>Use ALL of the PPE’s EVERY time</a:t>
            </a:r>
          </a:p>
          <a:p>
            <a:pPr lvl="1" eaLnBrk="1" hangingPunct="1"/>
            <a:r>
              <a:rPr lang="en-US" altLang="en-US" dirty="0"/>
              <a:t>Proper mask and eye protection to avoid eye, nose, and mouth splashes</a:t>
            </a:r>
          </a:p>
          <a:p>
            <a:pPr lvl="1" eaLnBrk="1" hangingPunct="1"/>
            <a:r>
              <a:rPr lang="en-US" altLang="en-US" dirty="0"/>
              <a:t>Sleeves and/or gowns to protect skin surfaces</a:t>
            </a:r>
          </a:p>
          <a:p>
            <a:pPr lvl="1" eaLnBrk="1" hangingPunct="1"/>
            <a:r>
              <a:rPr lang="en-US" altLang="en-US" dirty="0"/>
              <a:t>Gloves (double or with Kevlar inserts) to protect hands from cuts, needle injuries.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33335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spcBef>
                <a:spcPct val="0"/>
              </a:spcBef>
              <a:buFontTx/>
              <a:buNone/>
            </a:pPr>
            <a:r>
              <a:rPr lang="en-US" altLang="en-US" sz="4400" b="0" dirty="0"/>
              <a:t>PPE for use at FSC</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pic>
        <p:nvPicPr>
          <p:cNvPr id="7" name="Picture 17" descr="400">
            <a:extLst>
              <a:ext uri="{FF2B5EF4-FFF2-40B4-BE49-F238E27FC236}">
                <a16:creationId xmlns:a16="http://schemas.microsoft.com/office/drawing/2014/main" id="{02A1563B-C997-9CC6-439F-265EAF802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734" y="1217556"/>
            <a:ext cx="1215816" cy="20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gown2">
            <a:extLst>
              <a:ext uri="{FF2B5EF4-FFF2-40B4-BE49-F238E27FC236}">
                <a16:creationId xmlns:a16="http://schemas.microsoft.com/office/drawing/2014/main" id="{8FE3882E-7181-43B3-30A9-17CD74E90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030" y="1373890"/>
            <a:ext cx="2706170" cy="258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432886">
            <a:extLst>
              <a:ext uri="{FF2B5EF4-FFF2-40B4-BE49-F238E27FC236}">
                <a16:creationId xmlns:a16="http://schemas.microsoft.com/office/drawing/2014/main" id="{2A95019B-2F74-E861-6D8C-4073C6244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80" y="1263155"/>
            <a:ext cx="3000319" cy="22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941-35">
            <a:extLst>
              <a:ext uri="{FF2B5EF4-FFF2-40B4-BE49-F238E27FC236}">
                <a16:creationId xmlns:a16="http://schemas.microsoft.com/office/drawing/2014/main" id="{921972E8-0C3F-D61E-2F16-2D042F73D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9490" y="4269490"/>
            <a:ext cx="2588510" cy="258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glove">
            <a:extLst>
              <a:ext uri="{FF2B5EF4-FFF2-40B4-BE49-F238E27FC236}">
                <a16:creationId xmlns:a16="http://schemas.microsoft.com/office/drawing/2014/main" id="{92B78CBD-D203-935A-7284-F4D2BBC865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918" y="4622468"/>
            <a:ext cx="2529681" cy="22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c2r3_eyeshield">
            <a:extLst>
              <a:ext uri="{FF2B5EF4-FFF2-40B4-BE49-F238E27FC236}">
                <a16:creationId xmlns:a16="http://schemas.microsoft.com/office/drawing/2014/main" id="{CB6FC402-8058-FC10-AC89-E2D05A3587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9618" y="5401962"/>
            <a:ext cx="1838431" cy="14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5330pic">
            <a:extLst>
              <a:ext uri="{FF2B5EF4-FFF2-40B4-BE49-F238E27FC236}">
                <a16:creationId xmlns:a16="http://schemas.microsoft.com/office/drawing/2014/main" id="{404BA4EB-33AC-3973-92DB-9276462A04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494" y="3704136"/>
            <a:ext cx="2382606" cy="170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24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altLang="en-US" sz="5400" b="0">
                <a:solidFill>
                  <a:srgbClr val="FFFFFF"/>
                </a:solidFill>
                <a:latin typeface="+mj-lt"/>
                <a:ea typeface="+mj-ea"/>
                <a:cs typeface="+mj-cs"/>
              </a:rPr>
              <a:t>Sharps Injuries and Etiquette</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8" descr="syringe">
            <a:extLst>
              <a:ext uri="{FF2B5EF4-FFF2-40B4-BE49-F238E27FC236}">
                <a16:creationId xmlns:a16="http://schemas.microsoft.com/office/drawing/2014/main" id="{8408517E-24BD-29ED-E9E5-DF54C73E3E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6446" y="2426818"/>
            <a:ext cx="3466159"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5" descr="4-scalpel-handle">
            <a:extLst>
              <a:ext uri="{FF2B5EF4-FFF2-40B4-BE49-F238E27FC236}">
                <a16:creationId xmlns:a16="http://schemas.microsoft.com/office/drawing/2014/main" id="{9F024AE4-FCD2-9622-6B73-5C01D6214B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7940" y="2426818"/>
            <a:ext cx="5330182"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4"/>
          <a:srcRect/>
          <a:stretch/>
        </p:blipFill>
        <p:spPr>
          <a:xfrm>
            <a:off x="838200" y="6058818"/>
            <a:ext cx="1484830" cy="703340"/>
          </a:xfrm>
          <a:prstGeom prst="rect">
            <a:avLst/>
          </a:prstGeom>
          <a:noFill/>
        </p:spPr>
      </p:pic>
    </p:spTree>
    <p:extLst>
      <p:ext uri="{BB962C8B-B14F-4D97-AF65-F5344CB8AC3E}">
        <p14:creationId xmlns:p14="http://schemas.microsoft.com/office/powerpoint/2010/main" val="291218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Sharps Etiquette (1)</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lnSpc>
                <a:spcPct val="90000"/>
              </a:lnSpc>
            </a:pPr>
            <a:r>
              <a:rPr lang="en-US" altLang="en-US" dirty="0"/>
              <a:t>ALWAYS know where your sharps are in relation to you and your co-workers</a:t>
            </a:r>
          </a:p>
          <a:p>
            <a:pPr eaLnBrk="1" hangingPunct="1">
              <a:lnSpc>
                <a:spcPct val="90000"/>
              </a:lnSpc>
            </a:pPr>
            <a:r>
              <a:rPr lang="en-US" altLang="en-US" dirty="0"/>
              <a:t>ALWAYS dispose of sharps in the proper receptacles (this includes sharps taken from the body, including medical instruments, wires, </a:t>
            </a:r>
            <a:r>
              <a:rPr lang="en-US" altLang="en-US" dirty="0" err="1"/>
              <a:t>etc</a:t>
            </a:r>
            <a:r>
              <a:rPr lang="en-US" altLang="en-US" dirty="0"/>
              <a:t>).</a:t>
            </a:r>
          </a:p>
          <a:p>
            <a:pPr eaLnBrk="1" hangingPunct="1">
              <a:lnSpc>
                <a:spcPct val="90000"/>
              </a:lnSpc>
            </a:pPr>
            <a:r>
              <a:rPr lang="en-US" altLang="en-US" dirty="0"/>
              <a:t>Use care when your hands are in a body region that you cannot see directly (avoid sharp bone fragments, foreign bodies, fragments of projectiles, glass, </a:t>
            </a:r>
            <a:r>
              <a:rPr lang="en-US" altLang="en-US" dirty="0" err="1"/>
              <a:t>etc</a:t>
            </a:r>
            <a:r>
              <a:rPr lang="en-US" altLang="en-US" dirty="0"/>
              <a:t>).</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21374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Sharps Etiquette (2)</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altLang="en-US" dirty="0"/>
              <a:t>NEVER have your hands in an area you cannot see clearly, while someone else is dissecting with a sharp instrument.</a:t>
            </a:r>
          </a:p>
          <a:p>
            <a:pPr eaLnBrk="1" hangingPunct="1"/>
            <a:r>
              <a:rPr lang="en-US" altLang="en-US" dirty="0"/>
              <a:t>NEVER recap a needle or remove the needle from the syringe with your hand</a:t>
            </a:r>
          </a:p>
          <a:p>
            <a:pPr eaLnBrk="1" hangingPunct="1"/>
            <a:r>
              <a:rPr lang="en-US" altLang="en-US" dirty="0"/>
              <a:t>NEVER remove a scalpel blade with your hand</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62491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normAutofit/>
          </a:bodyPr>
          <a:lstStyle/>
          <a:p>
            <a:r>
              <a:rPr lang="en-US" altLang="en-US" sz="3200" dirty="0"/>
              <a:t>What To Do When Injured or Splashed</a:t>
            </a:r>
            <a:endParaRPr lang="en-US" sz="3200"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lnSpcReduction="10000"/>
          </a:bodyPr>
          <a:lstStyle/>
          <a:p>
            <a:pPr eaLnBrk="1" hangingPunct="1">
              <a:lnSpc>
                <a:spcPct val="90000"/>
              </a:lnSpc>
            </a:pPr>
            <a:r>
              <a:rPr lang="en-US" altLang="en-US" sz="2800" dirty="0"/>
              <a:t>Stay calm</a:t>
            </a:r>
          </a:p>
          <a:p>
            <a:pPr eaLnBrk="1" hangingPunct="1">
              <a:lnSpc>
                <a:spcPct val="90000"/>
              </a:lnSpc>
            </a:pPr>
            <a:r>
              <a:rPr lang="en-US" altLang="en-US" sz="2800" dirty="0"/>
              <a:t>Assess the injury or areas of your body that were exposed</a:t>
            </a:r>
          </a:p>
          <a:p>
            <a:pPr eaLnBrk="1" hangingPunct="1">
              <a:lnSpc>
                <a:spcPct val="90000"/>
              </a:lnSpc>
            </a:pPr>
            <a:r>
              <a:rPr lang="en-US" altLang="en-US" sz="2800" dirty="0">
                <a:solidFill>
                  <a:srgbClr val="800000"/>
                </a:solidFill>
              </a:rPr>
              <a:t>DO NOT wash a cut with bleach or other caustic chemical- this causes more tissue injury and actually promotes virus access to your bloodstream</a:t>
            </a:r>
          </a:p>
          <a:p>
            <a:pPr eaLnBrk="1" hangingPunct="1">
              <a:lnSpc>
                <a:spcPct val="90000"/>
              </a:lnSpc>
            </a:pPr>
            <a:r>
              <a:rPr lang="en-US" altLang="en-US" sz="2800" dirty="0">
                <a:solidFill>
                  <a:srgbClr val="800000"/>
                </a:solidFill>
              </a:rPr>
              <a:t>WATER and SOAP are best for cleaning a wound</a:t>
            </a:r>
          </a:p>
          <a:p>
            <a:pPr eaLnBrk="1" hangingPunct="1">
              <a:lnSpc>
                <a:spcPct val="90000"/>
              </a:lnSpc>
            </a:pPr>
            <a:r>
              <a:rPr lang="en-US" altLang="en-US" sz="2800" dirty="0"/>
              <a:t>LIGHT pressure to allow wound to bleed freely is recommended to remove some of the contaminating material</a:t>
            </a:r>
          </a:p>
          <a:p>
            <a:pPr eaLnBrk="1" hangingPunct="1">
              <a:lnSpc>
                <a:spcPct val="90000"/>
              </a:lnSpc>
            </a:pPr>
            <a:r>
              <a:rPr lang="en-US" altLang="en-US" sz="2800" dirty="0"/>
              <a:t>Use eye wash station or shower if contamination is extensive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55764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Post-Exposure Procedure(1)</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a:spcBef>
                <a:spcPts val="500"/>
              </a:spcBef>
              <a:spcAft>
                <a:spcPts val="500"/>
              </a:spcAft>
            </a:pPr>
            <a:r>
              <a:rPr lang="en-US" altLang="en-US" sz="2600" dirty="0">
                <a:solidFill>
                  <a:schemeClr val="tx1"/>
                </a:solidFill>
              </a:rPr>
              <a:t>Notify your supervisor to ensure he/she completes a blood-body fluid exposure report with </a:t>
            </a:r>
            <a:r>
              <a:rPr lang="en-US" altLang="en-US" sz="2600" dirty="0"/>
              <a:t>any exposure (needlestick, splash, </a:t>
            </a:r>
            <a:r>
              <a:rPr lang="en-US" altLang="en-US" sz="2600" dirty="0" err="1"/>
              <a:t>etc</a:t>
            </a:r>
            <a:r>
              <a:rPr lang="en-US" altLang="en-US" sz="2600" dirty="0"/>
              <a:t>) through the Risk Management claim system.</a:t>
            </a:r>
          </a:p>
          <a:p>
            <a:pPr>
              <a:spcBef>
                <a:spcPts val="500"/>
              </a:spcBef>
              <a:spcAft>
                <a:spcPts val="500"/>
              </a:spcAft>
            </a:pPr>
            <a:r>
              <a:rPr lang="en-US" altLang="en-US" sz="2600" dirty="0"/>
              <a:t>Testing of your blood should be done without delay for the commonly transmitted organisms (HIV, hepatitis)</a:t>
            </a:r>
          </a:p>
          <a:p>
            <a:pPr>
              <a:spcBef>
                <a:spcPts val="500"/>
              </a:spcBef>
              <a:spcAft>
                <a:spcPts val="500"/>
              </a:spcAft>
            </a:pPr>
            <a:r>
              <a:rPr lang="en-US" altLang="en-US" sz="2600" dirty="0"/>
              <a:t>Following baseline testing, follow-up testing of your blood will be done later (in a few weeks)</a:t>
            </a:r>
          </a:p>
          <a:p>
            <a:pPr>
              <a:spcBef>
                <a:spcPts val="500"/>
              </a:spcBef>
              <a:spcAft>
                <a:spcPts val="500"/>
              </a:spcAft>
            </a:pPr>
            <a:r>
              <a:rPr lang="en-US" altLang="en-US" sz="2600" dirty="0"/>
              <a:t>Postmortem testing of the decedent’s blood has a high rate of false-negative results, due to hemolysis (breakdown) of the specimen– this is currently not done by the </a:t>
            </a:r>
            <a:r>
              <a:rPr lang="en-US" altLang="en-US" sz="2600" dirty="0" err="1"/>
              <a:t>OME</a:t>
            </a:r>
            <a:endParaRPr lang="en-US" altLang="en-US" sz="2600" dirty="0"/>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19653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Introduction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altLang="en-US" dirty="0"/>
              <a:t>OSHA estimates that 5.6 million workers in the health care industry and related occupations are at risk of occupational exposure to bloodborne pathogens, including human immunodeficiency virus (HIV), hepatitis B virus (HBV), hepatitis C virus (HCV), and others.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0868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Post-Exposure Procedure(2)</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a:spcBef>
                <a:spcPts val="500"/>
              </a:spcBef>
              <a:spcAft>
                <a:spcPts val="500"/>
              </a:spcAft>
            </a:pPr>
            <a:r>
              <a:rPr lang="en-US" altLang="en-US" sz="2600" dirty="0"/>
              <a:t>If antemortem blood for the decedent is available, testing may be done on this sample; however, you should proceed with testing of your blood and taking the medication to prevent infection regardless</a:t>
            </a:r>
          </a:p>
          <a:p>
            <a:pPr>
              <a:spcBef>
                <a:spcPts val="500"/>
              </a:spcBef>
              <a:spcAft>
                <a:spcPts val="500"/>
              </a:spcAft>
            </a:pPr>
            <a:r>
              <a:rPr lang="en-US" altLang="en-US" sz="2600" dirty="0"/>
              <a:t>Failure to document your exposure with your supervisor may void any coverage for illness in the future which resulted from the exposure</a:t>
            </a:r>
          </a:p>
          <a:p>
            <a:pPr eaLnBrk="1" hangingPunct="1"/>
            <a:r>
              <a:rPr lang="en-US" altLang="en-US" sz="2600" dirty="0"/>
              <a:t>Prophylaxis meds should be taken if appropriate, to lessen risk of infection (follow your treating doctor’s or employee health provider’s advice)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60475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Conclusions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lnSpc>
                <a:spcPct val="90000"/>
              </a:lnSpc>
            </a:pPr>
            <a:r>
              <a:rPr lang="en-US" altLang="en-US" dirty="0"/>
              <a:t>We must assume that all cases are infected or contaminated (UNIVERSAL PRECAUTIONS)</a:t>
            </a:r>
          </a:p>
          <a:p>
            <a:pPr eaLnBrk="1" hangingPunct="1">
              <a:lnSpc>
                <a:spcPct val="90000"/>
              </a:lnSpc>
            </a:pPr>
            <a:r>
              <a:rPr lang="en-US" altLang="en-US" dirty="0"/>
              <a:t>Consistent use of PPE and sharps etiquette, along with care and attention to your work will prevent most exposures</a:t>
            </a:r>
          </a:p>
          <a:p>
            <a:pPr eaLnBrk="1" hangingPunct="1">
              <a:lnSpc>
                <a:spcPct val="90000"/>
              </a:lnSpc>
            </a:pPr>
            <a:r>
              <a:rPr lang="en-US" altLang="en-US" dirty="0"/>
              <a:t>When exposed, follow the procedure and stay calm</a:t>
            </a:r>
          </a:p>
          <a:p>
            <a:pPr eaLnBrk="1" hangingPunct="1">
              <a:lnSpc>
                <a:spcPct val="90000"/>
              </a:lnSpc>
            </a:pPr>
            <a:r>
              <a:rPr lang="en-US" altLang="en-US" dirty="0"/>
              <a:t>Even with exposure, risk of infection is usually low</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94726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QUESTIONS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0" indent="0">
              <a:buNone/>
            </a:pPr>
            <a:r>
              <a:rPr lang="en-US" altLang="en-US" dirty="0"/>
              <a:t>1) When exposed, you should NOT:</a:t>
            </a:r>
          </a:p>
          <a:p>
            <a:pPr marL="990600" lvl="1" indent="-533400">
              <a:buFontTx/>
              <a:buAutoNum type="alphaUcParenR"/>
            </a:pPr>
            <a:r>
              <a:rPr lang="en-US" altLang="en-US" dirty="0"/>
              <a:t>Leave work and report to employee health provider</a:t>
            </a:r>
          </a:p>
          <a:p>
            <a:pPr marL="990600" lvl="1" indent="-533400">
              <a:buFontTx/>
              <a:buAutoNum type="alphaUcParenR"/>
            </a:pPr>
            <a:r>
              <a:rPr lang="en-US" altLang="en-US" dirty="0"/>
              <a:t>Wash the injury with concentrated bleach</a:t>
            </a:r>
          </a:p>
          <a:p>
            <a:pPr marL="990600" lvl="1" indent="-533400">
              <a:buFontTx/>
              <a:buAutoNum type="alphaUcParenR"/>
            </a:pPr>
            <a:r>
              <a:rPr lang="en-US" altLang="en-US" dirty="0"/>
              <a:t>Allow testing of your blood for a baseline and then a follow-up serology for antibodies to HIV and hepatitis</a:t>
            </a:r>
          </a:p>
          <a:p>
            <a:pPr marL="990600" lvl="1" indent="-533400">
              <a:buFontTx/>
              <a:buAutoNum type="alphaUcParenR"/>
            </a:pPr>
            <a:r>
              <a:rPr lang="en-US" altLang="en-US" dirty="0"/>
              <a:t>Take the prophylaxis medications, if directed by your physician or employee health provider</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79101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385888"/>
            <a:ext cx="10515600" cy="4456430"/>
          </a:xfrm>
        </p:spPr>
        <p:txBody>
          <a:bodyPr/>
          <a:lstStyle/>
          <a:p>
            <a:pPr marL="609600" indent="-609600">
              <a:buFontTx/>
              <a:buAutoNum type="arabicParenR" startAt="2"/>
            </a:pPr>
            <a:r>
              <a:rPr lang="en-US" altLang="en-US" dirty="0"/>
              <a:t>Risk of transmission of Hepatitis C following an exposure is approximately:</a:t>
            </a:r>
          </a:p>
          <a:p>
            <a:pPr marL="609600" indent="-609600">
              <a:buNone/>
            </a:pPr>
            <a:r>
              <a:rPr lang="en-US" altLang="en-US" dirty="0"/>
              <a:t>	a)  95%</a:t>
            </a:r>
          </a:p>
          <a:p>
            <a:pPr marL="609600" indent="-609600">
              <a:buNone/>
            </a:pPr>
            <a:r>
              <a:rPr lang="en-US" altLang="en-US" dirty="0"/>
              <a:t>	b)  37.9 %</a:t>
            </a:r>
          </a:p>
          <a:p>
            <a:pPr marL="609600" indent="-609600">
              <a:buNone/>
            </a:pPr>
            <a:r>
              <a:rPr lang="en-US" altLang="en-US" dirty="0"/>
              <a:t>	c)  1.8 %</a:t>
            </a:r>
          </a:p>
          <a:p>
            <a:pPr marL="609600" indent="-609600">
              <a:buNone/>
            </a:pPr>
            <a:r>
              <a:rPr lang="en-US" altLang="en-US" dirty="0"/>
              <a:t>	d)  74%</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18516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609600" indent="-609600">
              <a:buFontTx/>
              <a:buAutoNum type="arabicParenR" startAt="3"/>
            </a:pPr>
            <a:r>
              <a:rPr lang="en-US" altLang="en-US" dirty="0"/>
              <a:t>HIV/AIDS virus acts by:</a:t>
            </a:r>
          </a:p>
          <a:p>
            <a:pPr marL="990600" lvl="1" indent="-533400">
              <a:buFontTx/>
              <a:buAutoNum type="alphaLcParenR"/>
            </a:pPr>
            <a:r>
              <a:rPr lang="en-US" altLang="en-US" dirty="0"/>
              <a:t>Attacking the immune system</a:t>
            </a:r>
          </a:p>
          <a:p>
            <a:pPr marL="990600" lvl="1" indent="-533400">
              <a:buFontTx/>
              <a:buAutoNum type="alphaLcParenR"/>
            </a:pPr>
            <a:r>
              <a:rPr lang="en-US" altLang="en-US" dirty="0"/>
              <a:t>Causing liver damage and cirrhosis</a:t>
            </a:r>
          </a:p>
          <a:p>
            <a:pPr marL="990600" lvl="1" indent="-533400">
              <a:buFontTx/>
              <a:buAutoNum type="alphaLcParenR"/>
            </a:pPr>
            <a:r>
              <a:rPr lang="en-US" altLang="en-US" dirty="0"/>
              <a:t>Interfering with normal functions of the brain</a:t>
            </a:r>
          </a:p>
          <a:p>
            <a:pPr marL="990600" lvl="1" indent="-533400">
              <a:buFontTx/>
              <a:buAutoNum type="alphaLcParenR"/>
            </a:pPr>
            <a:r>
              <a:rPr lang="en-US" altLang="en-US" dirty="0"/>
              <a:t>Causing scarring and inflammation of the lungs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38633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609600" indent="-609600">
              <a:buFontTx/>
              <a:buAutoNum type="arabicParenR" startAt="4"/>
            </a:pPr>
            <a:r>
              <a:rPr lang="en-US" altLang="en-US" dirty="0"/>
              <a:t>Proper sharps etiquette includes all EXCEPT:</a:t>
            </a:r>
          </a:p>
          <a:p>
            <a:pPr marL="609600" indent="-609600">
              <a:buNone/>
            </a:pPr>
            <a:r>
              <a:rPr lang="en-US" altLang="en-US" dirty="0"/>
              <a:t>	a)  Pointing your scalpel away from your colleague while 		  removing it with your fingers</a:t>
            </a:r>
          </a:p>
          <a:p>
            <a:pPr marL="609600" indent="-609600">
              <a:buNone/>
            </a:pPr>
            <a:r>
              <a:rPr lang="en-US" altLang="en-US" dirty="0"/>
              <a:t>	b)  Knowing where your hands are at all times when cutting</a:t>
            </a:r>
          </a:p>
          <a:p>
            <a:pPr marL="609600" indent="-609600">
              <a:buNone/>
            </a:pPr>
            <a:r>
              <a:rPr lang="en-US" altLang="en-US" dirty="0"/>
              <a:t>	c)  Using the sharps container for metal and glass object 	  	  disposal	</a:t>
            </a:r>
          </a:p>
          <a:p>
            <a:pPr marL="609600" indent="-609600">
              <a:buNone/>
            </a:pPr>
            <a:r>
              <a:rPr lang="en-US" altLang="en-US" dirty="0"/>
              <a:t>	d)  Never recapping a needle after use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39248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0" indent="0">
              <a:buNone/>
            </a:pPr>
            <a:r>
              <a:rPr lang="en-US" altLang="en-US" dirty="0"/>
              <a:t>5) PPE use should routinely include all EXCEPT:</a:t>
            </a:r>
          </a:p>
          <a:p>
            <a:pPr marL="990600" lvl="1" indent="-533400">
              <a:buFontTx/>
              <a:buAutoNum type="alphaLcParenR"/>
            </a:pPr>
            <a:r>
              <a:rPr lang="en-US" altLang="en-US" dirty="0"/>
              <a:t>An </a:t>
            </a:r>
            <a:r>
              <a:rPr lang="en-US" altLang="en-US" dirty="0" err="1"/>
              <a:t>N95</a:t>
            </a:r>
            <a:r>
              <a:rPr lang="en-US" altLang="en-US" dirty="0"/>
              <a:t> respirator</a:t>
            </a:r>
          </a:p>
          <a:p>
            <a:pPr marL="990600" lvl="1" indent="-533400">
              <a:buFontTx/>
              <a:buAutoNum type="alphaLcParenR"/>
            </a:pPr>
            <a:r>
              <a:rPr lang="en-US" altLang="en-US" dirty="0"/>
              <a:t>Eye protection (shield or safety glasses)</a:t>
            </a:r>
          </a:p>
          <a:p>
            <a:pPr marL="990600" lvl="1" indent="-533400">
              <a:buFontTx/>
              <a:buAutoNum type="alphaLcParenR"/>
            </a:pPr>
            <a:r>
              <a:rPr lang="en-US" altLang="en-US" dirty="0"/>
              <a:t>A gown or apron</a:t>
            </a:r>
          </a:p>
          <a:p>
            <a:pPr marL="990600" lvl="1" indent="-533400">
              <a:buFontTx/>
              <a:buAutoNum type="alphaLcParenR"/>
            </a:pPr>
            <a:r>
              <a:rPr lang="en-US" altLang="en-US" dirty="0"/>
              <a:t>A respirator unit with oxygen</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55479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609600" indent="-609600">
              <a:buFontTx/>
              <a:buAutoNum type="arabicParenR" startAt="6"/>
            </a:pPr>
            <a:r>
              <a:rPr lang="en-US" altLang="en-US" dirty="0"/>
              <a:t>This organism has an associated vaccine available:</a:t>
            </a:r>
          </a:p>
          <a:p>
            <a:pPr marL="609600" indent="-609600">
              <a:buNone/>
            </a:pPr>
            <a:r>
              <a:rPr lang="en-US" altLang="en-US" dirty="0"/>
              <a:t>	a)	Hepatitis B</a:t>
            </a:r>
          </a:p>
          <a:p>
            <a:pPr marL="609600" indent="-609600">
              <a:buNone/>
            </a:pPr>
            <a:r>
              <a:rPr lang="en-US" altLang="en-US" dirty="0"/>
              <a:t>	b)	HIV/AIDS</a:t>
            </a:r>
          </a:p>
          <a:p>
            <a:pPr marL="609600" indent="-609600">
              <a:buNone/>
            </a:pPr>
            <a:r>
              <a:rPr lang="en-US" altLang="en-US" dirty="0"/>
              <a:t>	c)	Hepatitis C</a:t>
            </a:r>
          </a:p>
          <a:p>
            <a:pPr marL="609600" indent="-609600">
              <a:buNone/>
            </a:pPr>
            <a:r>
              <a:rPr lang="en-US" altLang="en-US" dirty="0"/>
              <a:t>	d)	Hantavirus</a:t>
            </a:r>
          </a:p>
          <a:p>
            <a:pPr marL="609600" indent="-609600">
              <a:buNone/>
            </a:pPr>
            <a:r>
              <a:rPr lang="en-US" altLang="en-US" dirty="0"/>
              <a:t>	e)	Common cold virus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1226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Answers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marL="609600" indent="-609600">
              <a:buFontTx/>
              <a:buAutoNum type="arabicParenR"/>
            </a:pPr>
            <a:r>
              <a:rPr lang="en-US" altLang="en-US" dirty="0"/>
              <a:t>B</a:t>
            </a:r>
          </a:p>
          <a:p>
            <a:pPr marL="609600" indent="-609600">
              <a:buFontTx/>
              <a:buAutoNum type="arabicParenR"/>
            </a:pPr>
            <a:r>
              <a:rPr lang="en-US" altLang="en-US" dirty="0"/>
              <a:t>C</a:t>
            </a:r>
          </a:p>
          <a:p>
            <a:pPr marL="609600" indent="-609600">
              <a:buFontTx/>
              <a:buAutoNum type="arabicParenR"/>
            </a:pPr>
            <a:r>
              <a:rPr lang="en-US" altLang="en-US" dirty="0"/>
              <a:t>A</a:t>
            </a:r>
          </a:p>
          <a:p>
            <a:pPr marL="609600" indent="-609600">
              <a:buFontTx/>
              <a:buAutoNum type="arabicParenR"/>
            </a:pPr>
            <a:r>
              <a:rPr lang="en-US" altLang="en-US" dirty="0"/>
              <a:t>A</a:t>
            </a:r>
          </a:p>
          <a:p>
            <a:pPr marL="609600" indent="-609600">
              <a:buFontTx/>
              <a:buAutoNum type="arabicParenR"/>
            </a:pPr>
            <a:r>
              <a:rPr lang="en-US" altLang="en-US" dirty="0"/>
              <a:t>D</a:t>
            </a:r>
          </a:p>
          <a:p>
            <a:pPr marL="609600" indent="-609600">
              <a:buFontTx/>
              <a:buAutoNum type="arabicParenR"/>
            </a:pPr>
            <a:r>
              <a:rPr lang="en-US" altLang="en-US" dirty="0"/>
              <a:t>A</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00946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rocky hillside with a body of water in the distance&#10;&#10;Description automatically generated with low confidence">
            <a:extLst>
              <a:ext uri="{FF2B5EF4-FFF2-40B4-BE49-F238E27FC236}">
                <a16:creationId xmlns:a16="http://schemas.microsoft.com/office/drawing/2014/main" id="{127F4C07-F7C1-7A4D-0A6D-A28D032031E7}"/>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pic>
        <p:nvPicPr>
          <p:cNvPr id="2" name="Graphic 1">
            <a:extLst>
              <a:ext uri="{FF2B5EF4-FFF2-40B4-BE49-F238E27FC236}">
                <a16:creationId xmlns:a16="http://schemas.microsoft.com/office/drawing/2014/main" id="{E193EB29-F71F-0032-8C25-DB21857D658A}"/>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416124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Sources of Exposure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lnSpc>
                <a:spcPct val="90000"/>
              </a:lnSpc>
            </a:pPr>
            <a:r>
              <a:rPr lang="en-US" altLang="en-US" sz="2800" dirty="0"/>
              <a:t>OSHA defines blood to mean human blood, human blood components, and products made from human blood. </a:t>
            </a:r>
          </a:p>
          <a:p>
            <a:pPr eaLnBrk="1" hangingPunct="1">
              <a:lnSpc>
                <a:spcPct val="90000"/>
              </a:lnSpc>
            </a:pPr>
            <a:r>
              <a:rPr lang="en-US" altLang="en-US" sz="2800" dirty="0"/>
              <a:t>Other Potentially Infectious Materials (</a:t>
            </a:r>
            <a:r>
              <a:rPr lang="en-US" altLang="en-US" sz="2800" dirty="0" err="1"/>
              <a:t>OPIM</a:t>
            </a:r>
            <a:r>
              <a:rPr lang="en-US" altLang="en-US" sz="2800" dirty="0"/>
              <a:t>) means (1) The following human body fluids: semen, vaginal secretions, cerebrospinal fluid, synovial fluid, pleural fluid, pericardial fluid, peritoneal fluid, amniotic fluid, saliva in dental procedures, any body fluid that is visibly contaminated with blood, and all body fluids in situations where it is difficult or impossible to differentiate between body fluids; (2) Any unfixed tissue or organ (other than intact skin) from a human (living or dead)</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62013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2C80-35D7-53F0-0C44-3AFE5E425426}"/>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1101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Routes of Exposure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altLang="en-US" dirty="0"/>
              <a:t>Needlestick or sharps injuries from contaminated source (having been in contact with decedent blood or fluids, even without visible blood on the instrument at the time of the injury)</a:t>
            </a:r>
          </a:p>
          <a:p>
            <a:pPr eaLnBrk="1" hangingPunct="1"/>
            <a:r>
              <a:rPr lang="en-US" altLang="en-US" dirty="0"/>
              <a:t>Splash exposures to mucous membranes (eyes, nose, mouth) or non-intact skin (open wounds)</a:t>
            </a:r>
          </a:p>
          <a:p>
            <a:pPr eaLnBrk="1" hangingPunct="1"/>
            <a:r>
              <a:rPr lang="en-US" altLang="en-US" dirty="0"/>
              <a:t>Intact skin exposures to blood and fluids are generally NOT a reason for concern</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5487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Organisms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altLang="en-US" dirty="0"/>
              <a:t>Exposure from person known to be infected with:</a:t>
            </a:r>
          </a:p>
          <a:p>
            <a:pPr lvl="1" eaLnBrk="1" hangingPunct="1"/>
            <a:r>
              <a:rPr lang="en-US" altLang="en-US" dirty="0"/>
              <a:t>Hepatitis viruses (B and C)</a:t>
            </a:r>
          </a:p>
          <a:p>
            <a:pPr lvl="1" eaLnBrk="1" hangingPunct="1"/>
            <a:r>
              <a:rPr lang="en-US" altLang="en-US" dirty="0"/>
              <a:t>HIV/AIDS</a:t>
            </a:r>
          </a:p>
          <a:p>
            <a:pPr eaLnBrk="1" hangingPunct="1"/>
            <a:r>
              <a:rPr lang="en-US" altLang="en-US" dirty="0"/>
              <a:t>Much more often, the decedent’s disease status is not known</a:t>
            </a:r>
          </a:p>
          <a:p>
            <a:pPr eaLnBrk="1" hangingPunct="1"/>
            <a:r>
              <a:rPr lang="en-US" altLang="en-US" dirty="0"/>
              <a:t>Must follow “UNIVERSAL PRECAUTIONS” on all cases (assume the person is infected)</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75792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altLang="en-US" sz="5400" b="0">
                <a:solidFill>
                  <a:schemeClr val="tx1"/>
                </a:solidFill>
                <a:latin typeface="+mj-lt"/>
                <a:ea typeface="+mj-ea"/>
                <a:cs typeface="+mj-cs"/>
              </a:rPr>
              <a:t>HEPATITIS VIRUSES (B AND C)</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hepatitis">
            <a:extLst>
              <a:ext uri="{FF2B5EF4-FFF2-40B4-BE49-F238E27FC236}">
                <a16:creationId xmlns:a16="http://schemas.microsoft.com/office/drawing/2014/main" id="{E7261701-062D-EDAD-3ED5-170B54ACF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7" r="2422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185322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38200" y="365125"/>
            <a:ext cx="10515600" cy="1077913"/>
          </a:xfrm>
        </p:spPr>
        <p:txBody>
          <a:bodyPr/>
          <a:lstStyle/>
          <a:p>
            <a:r>
              <a:rPr lang="en-US" altLang="en-US" dirty="0"/>
              <a:t>Hepatitis B</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285875"/>
            <a:ext cx="10515600" cy="4772943"/>
          </a:xfrm>
        </p:spPr>
        <p:txBody>
          <a:bodyPr>
            <a:noAutofit/>
          </a:bodyPr>
          <a:lstStyle/>
          <a:p>
            <a:pPr eaLnBrk="1" hangingPunct="1">
              <a:lnSpc>
                <a:spcPct val="120000"/>
              </a:lnSpc>
            </a:pPr>
            <a:r>
              <a:rPr lang="en-US" altLang="en-US" sz="1800" dirty="0"/>
              <a:t>Virus that attacks the liver</a:t>
            </a:r>
          </a:p>
          <a:p>
            <a:pPr eaLnBrk="1" hangingPunct="1">
              <a:lnSpc>
                <a:spcPct val="120000"/>
              </a:lnSpc>
            </a:pPr>
            <a:r>
              <a:rPr lang="en-US" altLang="en-US" sz="1800" dirty="0"/>
              <a:t>Hepatitis B virus (HBV) can cause lifelong infection, cirrhosis (scarring) of the liver, liver cancer, liver failure, and death. </a:t>
            </a:r>
          </a:p>
          <a:p>
            <a:pPr eaLnBrk="1" hangingPunct="1">
              <a:lnSpc>
                <a:spcPct val="120000"/>
              </a:lnSpc>
            </a:pPr>
            <a:r>
              <a:rPr lang="en-US" altLang="en-US" sz="1800" dirty="0"/>
              <a:t>In 2003, an estimated 73,000 people were infected with HBV. People of all ages get hepatitis B and about 5,000 die per year of sickness caused by HBV.</a:t>
            </a:r>
          </a:p>
          <a:p>
            <a:pPr eaLnBrk="1" hangingPunct="1">
              <a:lnSpc>
                <a:spcPct val="120000"/>
              </a:lnSpc>
            </a:pPr>
            <a:r>
              <a:rPr lang="en-US" altLang="en-US" sz="1800" dirty="0"/>
              <a:t>HBV is spread when blood from an infected person enters the body of a person who is not infected.</a:t>
            </a:r>
          </a:p>
          <a:p>
            <a:pPr eaLnBrk="1" hangingPunct="1">
              <a:lnSpc>
                <a:spcPct val="120000"/>
              </a:lnSpc>
            </a:pPr>
            <a:r>
              <a:rPr lang="en-US" altLang="en-US" sz="1800" dirty="0"/>
              <a:t>Healthcare personnel who have received hepatitis B vaccine and developed immunity to the virus are at virtually no risk for infection. For a susceptible person, the risk from a single needlestick or cut exposure to HBV-infected blood ranges from 6-30%. </a:t>
            </a:r>
          </a:p>
          <a:p>
            <a:pPr eaLnBrk="1" hangingPunct="1">
              <a:lnSpc>
                <a:spcPct val="120000"/>
              </a:lnSpc>
            </a:pPr>
            <a:r>
              <a:rPr lang="en-US" altLang="en-US" sz="1800" dirty="0"/>
              <a:t>The annual number of occupational infections has decreased 95% since hepatitis B vaccine became available in 1982, from &gt;10,000 in 1983 to &lt;400 in 2001.</a:t>
            </a:r>
          </a:p>
          <a:p>
            <a:pPr eaLnBrk="1" hangingPunct="1">
              <a:lnSpc>
                <a:spcPct val="120000"/>
              </a:lnSpc>
            </a:pPr>
            <a:r>
              <a:rPr lang="en-US" altLang="en-US" sz="1800" dirty="0"/>
              <a:t>All healthcare workers should receive HBV vaccine if possible.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67791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Hepatitis C</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fontScale="77500" lnSpcReduction="20000"/>
          </a:bodyPr>
          <a:lstStyle/>
          <a:p>
            <a:pPr eaLnBrk="1" hangingPunct="1">
              <a:lnSpc>
                <a:spcPct val="110000"/>
              </a:lnSpc>
            </a:pPr>
            <a:r>
              <a:rPr lang="en-US" altLang="en-US" sz="2800" dirty="0"/>
              <a:t>Liver disease caused by the hepatitis C virus (HCV) which is found in the blood of persons who have this disease.</a:t>
            </a:r>
          </a:p>
          <a:p>
            <a:pPr eaLnBrk="1" hangingPunct="1">
              <a:lnSpc>
                <a:spcPct val="110000"/>
              </a:lnSpc>
            </a:pPr>
            <a:r>
              <a:rPr lang="en-US" altLang="en-US" sz="2800" dirty="0"/>
              <a:t>The average risk for infection after a needlestick or cut exposure to HCV infected blood is approximately 1.8%. </a:t>
            </a:r>
          </a:p>
          <a:p>
            <a:pPr eaLnBrk="1" hangingPunct="1">
              <a:lnSpc>
                <a:spcPct val="110000"/>
              </a:lnSpc>
            </a:pPr>
            <a:r>
              <a:rPr lang="en-US" altLang="en-US" sz="2800" dirty="0"/>
              <a:t>Studies have shown that 1% of hospital healthcare personnel have evidence of HCV infection (about 3% of the U.S. population has evidence of infection).</a:t>
            </a:r>
          </a:p>
          <a:p>
            <a:pPr eaLnBrk="1" hangingPunct="1">
              <a:lnSpc>
                <a:spcPct val="110000"/>
              </a:lnSpc>
            </a:pPr>
            <a:r>
              <a:rPr lang="en-US" altLang="en-US" sz="2800" dirty="0"/>
              <a:t>No vaccine is currently available. Treatment involves monitoring of liver function for life and drugs such as interferon which help control viral growth and spread.</a:t>
            </a:r>
          </a:p>
          <a:p>
            <a:pPr eaLnBrk="1" hangingPunct="1">
              <a:lnSpc>
                <a:spcPct val="110000"/>
              </a:lnSpc>
            </a:pPr>
            <a:r>
              <a:rPr lang="en-US" altLang="en-US" sz="2800" dirty="0"/>
              <a:t>Complications can include cirrhosis (scarring of the liver) and liver failure, necessitating possible liver transplant</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1252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5" descr="liver%20cirrhosis">
            <a:extLst>
              <a:ext uri="{FF2B5EF4-FFF2-40B4-BE49-F238E27FC236}">
                <a16:creationId xmlns:a16="http://schemas.microsoft.com/office/drawing/2014/main" id="{3E0F1806-7B14-E89F-5639-4166CAAA95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4408" y="643466"/>
            <a:ext cx="7803183"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
        <p:nvSpPr>
          <p:cNvPr id="18" name="Content Placeholder 2">
            <a:extLst>
              <a:ext uri="{FF2B5EF4-FFF2-40B4-BE49-F238E27FC236}">
                <a16:creationId xmlns:a16="http://schemas.microsoft.com/office/drawing/2014/main" id="{95BD87E7-1743-B750-CBCC-9A931D1137C0}"/>
              </a:ext>
            </a:extLst>
          </p:cNvPr>
          <p:cNvSpPr>
            <a:spLocks noGrp="1"/>
          </p:cNvSpPr>
          <p:nvPr>
            <p:ph idx="1"/>
          </p:nvPr>
        </p:nvSpPr>
        <p:spPr>
          <a:xfrm>
            <a:off x="2589361" y="5862615"/>
            <a:ext cx="9164675" cy="392406"/>
          </a:xfrm>
        </p:spPr>
        <p:txBody>
          <a:bodyPr>
            <a:noAutofit/>
          </a:bodyPr>
          <a:lstStyle/>
          <a:p>
            <a:pPr algn="ctr">
              <a:spcBef>
                <a:spcPct val="0"/>
              </a:spcBef>
              <a:buFontTx/>
              <a:buNone/>
            </a:pPr>
            <a:r>
              <a:rPr lang="en-US" altLang="en-US" sz="2000" b="0" dirty="0">
                <a:solidFill>
                  <a:schemeClr val="tx1"/>
                </a:solidFill>
                <a:highlight>
                  <a:srgbClr val="FFFFFF"/>
                </a:highlight>
              </a:rPr>
              <a:t>                        HCV cirrhosis of the liver                  .                </a:t>
            </a:r>
          </a:p>
        </p:txBody>
      </p:sp>
    </p:spTree>
    <p:extLst>
      <p:ext uri="{BB962C8B-B14F-4D97-AF65-F5344CB8AC3E}">
        <p14:creationId xmlns:p14="http://schemas.microsoft.com/office/powerpoint/2010/main" val="2095242219"/>
      </p:ext>
    </p:extLst>
  </p:cSld>
  <p:clrMapOvr>
    <a:masterClrMapping/>
  </p:clrMapOvr>
</p:sld>
</file>

<file path=ppt/theme/theme1.xml><?xml version="1.0" encoding="utf-8"?>
<a:theme xmlns:a="http://schemas.openxmlformats.org/drawingml/2006/main" name="Office Theme">
  <a:themeElements>
    <a:clrScheme name="Maricopa County Colors">
      <a:dk1>
        <a:srgbClr val="131D28"/>
      </a:dk1>
      <a:lt1>
        <a:srgbClr val="F1F4F7"/>
      </a:lt1>
      <a:dk2>
        <a:srgbClr val="022F3A"/>
      </a:dk2>
      <a:lt2>
        <a:srgbClr val="F1F4F7"/>
      </a:lt2>
      <a:accent1>
        <a:srgbClr val="132048"/>
      </a:accent1>
      <a:accent2>
        <a:srgbClr val="F26724"/>
      </a:accent2>
      <a:accent3>
        <a:srgbClr val="1E988A"/>
      </a:accent3>
      <a:accent4>
        <a:srgbClr val="D8DFE1"/>
      </a:accent4>
      <a:accent5>
        <a:srgbClr val="FAA21B"/>
      </a:accent5>
      <a:accent6>
        <a:srgbClr val="0070B9"/>
      </a:accent6>
      <a:hlink>
        <a:srgbClr val="0070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copa County HR PowerPoint Template.pptx" id="{B09C6D01-2BD4-49D7-820C-73945E0A7828}" vid="{30AC3256-7AD7-45BD-B402-C0A0EEE00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2671A59D9F1140A627C7D7A2B1F4F0" ma:contentTypeVersion="13" ma:contentTypeDescription="Create a new document." ma:contentTypeScope="" ma:versionID="b9c16142328a7b8529dc050b03dea059">
  <xsd:schema xmlns:xsd="http://www.w3.org/2001/XMLSchema" xmlns:xs="http://www.w3.org/2001/XMLSchema" xmlns:p="http://schemas.microsoft.com/office/2006/metadata/properties" xmlns:ns2="2fb2c50e-46ed-4a58-ac00-7cbd040eb83d" xmlns:ns3="cad516b6-5e60-427c-84cb-93088935647c" targetNamespace="http://schemas.microsoft.com/office/2006/metadata/properties" ma:root="true" ma:fieldsID="363c2757c7ed5f179fd5fb1f7fcad2fb" ns2:_="" ns3:_="">
    <xsd:import namespace="2fb2c50e-46ed-4a58-ac00-7cbd040eb83d"/>
    <xsd:import namespace="cad516b6-5e60-427c-84cb-9308893564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Category"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2c50e-46ed-4a58-ac00-7cbd040eb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bd39d38-0a20-4b23-b9d1-24d24ed51b3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y" ma:index="18" nillable="true" ma:displayName="Category" ma:format="Dropdown" ma:internalName="Category">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516b6-5e60-427c-84cb-9308893564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4ffcbbf-cdc4-46e4-99cf-36d6a464eaf8}" ma:internalName="TaxCatchAll" ma:showField="CatchAllData" ma:web="cad516b6-5e60-427c-84cb-930889356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d516b6-5e60-427c-84cb-93088935647c" xsi:nil="true"/>
    <Category xmlns="2fb2c50e-46ed-4a58-ac00-7cbd040eb83d" xsi:nil="true"/>
    <lcf76f155ced4ddcb4097134ff3c332f xmlns="2fb2c50e-46ed-4a58-ac00-7cbd040eb83d">
      <Terms xmlns="http://schemas.microsoft.com/office/infopath/2007/PartnerControls"/>
    </lcf76f155ced4ddcb4097134ff3c332f>
    <SharedWithUsers xmlns="cad516b6-5e60-427c-84cb-93088935647c">
      <UserInfo>
        <DisplayName>Mike Koiv (MHR)</DisplayName>
        <AccountId>90</AccountId>
        <AccountType/>
      </UserInfo>
      <UserInfo>
        <DisplayName>Aimee Rhoads (MHR)</DisplayName>
        <AccountId>187</AccountId>
        <AccountType/>
      </UserInfo>
      <UserInfo>
        <DisplayName>Nia Rushing (MHR)</DisplayName>
        <AccountId>193</AccountId>
        <AccountType/>
      </UserInfo>
      <UserInfo>
        <DisplayName>Stephanie Coombs (OME)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0111AF-51E2-40FA-A1D3-CA103F4EA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2c50e-46ed-4a58-ac00-7cbd040eb83d"/>
    <ds:schemaRef ds:uri="cad516b6-5e60-427c-84cb-930889356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76BBFF-CC84-4AD9-A74F-BD14AA53305F}">
  <ds:schemaRefs>
    <ds:schemaRef ds:uri="http://schemas.microsoft.com/office/2006/metadata/properties"/>
    <ds:schemaRef ds:uri="http://schemas.microsoft.com/office/infopath/2007/PartnerControls"/>
    <ds:schemaRef ds:uri="1f224134-23e5-4a25-a84a-84a74549be43"/>
    <ds:schemaRef ds:uri="cad516b6-5e60-427c-84cb-93088935647c"/>
    <ds:schemaRef ds:uri="2fb2c50e-46ed-4a58-ac00-7cbd040eb83d"/>
  </ds:schemaRefs>
</ds:datastoreItem>
</file>

<file path=customXml/itemProps3.xml><?xml version="1.0" encoding="utf-8"?>
<ds:datastoreItem xmlns:ds="http://schemas.openxmlformats.org/officeDocument/2006/customXml" ds:itemID="{B10BCF73-F218-4AEF-91A1-2A35971A7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Maricopa County PowerPoint Template-editable-logo</Template>
  <TotalTime>27</TotalTime>
  <Words>1523</Words>
  <Application>Microsoft Office PowerPoint</Application>
  <PresentationFormat>Widescreen</PresentationFormat>
  <Paragraphs>125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Blood borne Disease Hazards</vt:lpstr>
      <vt:lpstr>Introduction</vt:lpstr>
      <vt:lpstr>Sources of Exposure</vt:lpstr>
      <vt:lpstr>Routes of Exposure</vt:lpstr>
      <vt:lpstr>Organisms</vt:lpstr>
      <vt:lpstr>HEPATITIS VIRUSES (B AND C)</vt:lpstr>
      <vt:lpstr>Hepatitis B</vt:lpstr>
      <vt:lpstr>Hepatitis C</vt:lpstr>
      <vt:lpstr>PowerPoint Presentation</vt:lpstr>
      <vt:lpstr>HIV/AIDS VIRUS</vt:lpstr>
      <vt:lpstr>HIV/AIDS (1)</vt:lpstr>
      <vt:lpstr>HIV/AIDS (2)</vt:lpstr>
      <vt:lpstr>Personal Protective Equipment (PPE)</vt:lpstr>
      <vt:lpstr>PPE for use at FSC</vt:lpstr>
      <vt:lpstr>Sharps Injuries and Etiquette</vt:lpstr>
      <vt:lpstr>Sharps Etiquette (1)</vt:lpstr>
      <vt:lpstr>Sharps Etiquette (2)</vt:lpstr>
      <vt:lpstr>What To Do When Injured or Splashed</vt:lpstr>
      <vt:lpstr>Post-Exposure Procedure(1)</vt:lpstr>
      <vt:lpstr>Post-Exposure Procedure(2)</vt:lpstr>
      <vt:lpstr>Conclusions</vt:lpstr>
      <vt:lpstr>QUESTIONS</vt:lpstr>
      <vt:lpstr>PowerPoint Presentation</vt:lpstr>
      <vt:lpstr>PowerPoint Presentation</vt:lpstr>
      <vt:lpstr>PowerPoint Presentation</vt:lpstr>
      <vt:lpstr>PowerPoint Presentation</vt:lpstr>
      <vt:lpstr>PowerPoint Presentation</vt:lpstr>
      <vt:lpstr>Answers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Jeff Johnston (OME)</dc:creator>
  <cp:lastModifiedBy>Katherine Cochrane (OME)</cp:lastModifiedBy>
  <cp:revision>4</cp:revision>
  <dcterms:created xsi:type="dcterms:W3CDTF">2023-03-07T17:06:39Z</dcterms:created>
  <dcterms:modified xsi:type="dcterms:W3CDTF">2023-11-09T17:20:26Z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0x010100512671A59D9F1140A627C7D7A2B1F4F0</vt:lpwstr>
  </property>
  <property fmtid="{D5CDD505-2E9C-101B-9397-08002B2CF9AE}" pid="3" name="MediaServiceImageTags">
    <vt:lpwstr/>
  </property>
</Properties>
</file>