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48" r:id="rId5"/>
  </p:sldMasterIdLst>
  <p:notesMasterIdLst>
    <p:notesMasterId r:id="rId38"/>
  </p:notesMasterIdLst>
  <p:sldIdLst>
    <p:sldId id="297" r:id="rId6"/>
    <p:sldId id="299" r:id="rId7"/>
    <p:sldId id="298" r:id="rId8"/>
    <p:sldId id="306" r:id="rId9"/>
    <p:sldId id="305" r:id="rId10"/>
    <p:sldId id="304" r:id="rId11"/>
    <p:sldId id="303" r:id="rId12"/>
    <p:sldId id="302" r:id="rId13"/>
    <p:sldId id="301" r:id="rId14"/>
    <p:sldId id="300" r:id="rId15"/>
    <p:sldId id="311" r:id="rId16"/>
    <p:sldId id="310" r:id="rId17"/>
    <p:sldId id="309" r:id="rId18"/>
    <p:sldId id="308" r:id="rId19"/>
    <p:sldId id="307" r:id="rId20"/>
    <p:sldId id="313" r:id="rId21"/>
    <p:sldId id="317" r:id="rId22"/>
    <p:sldId id="318" r:id="rId23"/>
    <p:sldId id="315" r:id="rId24"/>
    <p:sldId id="314" r:id="rId25"/>
    <p:sldId id="319" r:id="rId26"/>
    <p:sldId id="321" r:id="rId27"/>
    <p:sldId id="323" r:id="rId28"/>
    <p:sldId id="322" r:id="rId29"/>
    <p:sldId id="326" r:id="rId30"/>
    <p:sldId id="325" r:id="rId31"/>
    <p:sldId id="324" r:id="rId32"/>
    <p:sldId id="328" r:id="rId33"/>
    <p:sldId id="327" r:id="rId34"/>
    <p:sldId id="329" r:id="rId35"/>
    <p:sldId id="331" r:id="rId36"/>
    <p:sldId id="330"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ffrey Johnston - MEDEX" initials="JJ-M" lastIdx="4" clrIdx="0"/>
  <p:cmAuthor id="1" name="Samuel Cook - MEDEX" initials="SC-M" lastIdx="1" clrIdx="1"/>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CD31E4-60A5-7255-0F43-CE7471DC429B}" v="204" dt="2023-03-26T21:04:20.769"/>
    <p1510:client id="{900BB350-B2B3-901A-BE15-E93400C2936C}" v="2" dt="2023-03-26T20:29:57.4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commentAuthors" Target="commentAuthor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C4C8BD4-AFD6-46FD-8210-B85EE2BA06B3}" type="datetimeFigureOut">
              <a:rPr lang="en-US" smtClean="0"/>
              <a:t>11/9/2023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CFF81A8-A60E-409C-B97A-7CFD00C27E88}" type="slidenum">
              <a:rPr lang="en-US" smtClean="0"/>
              <a:t>‹#›</a:t>
            </a:fld>
            <a:endParaRPr lang="en-US"/>
          </a:p>
        </p:txBody>
      </p:sp>
    </p:spTree>
    <p:extLst>
      <p:ext uri="{BB962C8B-B14F-4D97-AF65-F5344CB8AC3E}">
        <p14:creationId xmlns:p14="http://schemas.microsoft.com/office/powerpoint/2010/main" val="1994305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2.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2.xml"/><Relationship Id="rId5" Type="http://schemas.openxmlformats.org/officeDocument/2006/relationships/image" Target="../media/image3.svg"/><Relationship Id="rId4" Type="http://schemas.openxmlformats.org/officeDocument/2006/relationships/image" Target="../media/image2.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2.xml"/><Relationship Id="rId5" Type="http://schemas.openxmlformats.org/officeDocument/2006/relationships/image" Target="../media/image3.svg"/><Relationship Id="rId4" Type="http://schemas.openxmlformats.org/officeDocument/2006/relationships/image" Target="../media/image2.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2.xml"/><Relationship Id="rId5" Type="http://schemas.openxmlformats.org/officeDocument/2006/relationships/image" Target="../media/image11.svg"/><Relationship Id="rId4" Type="http://schemas.openxmlformats.org/officeDocument/2006/relationships/image" Target="../media/image10.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2.xml"/><Relationship Id="rId5" Type="http://schemas.openxmlformats.org/officeDocument/2006/relationships/image" Target="../media/image3.svg"/><Relationship Id="rId4" Type="http://schemas.openxmlformats.org/officeDocument/2006/relationships/image" Target="../media/image2.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480D6307-7CEC-453A-9EA8-0A0D39EAC1D7}" type="datetimeFigureOut">
              <a:rPr lang="en-US" smtClean="0"/>
              <a:t>11/9/2023</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F03DF0A9-83C0-4D5E-A6A6-E6390469C07E}" type="slidenum">
              <a:rPr lang="en-US" smtClean="0"/>
              <a:t>‹#›</a:t>
            </a:fld>
            <a:endParaRPr lang="en-US"/>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a:t>Click to edit Master 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0D6307-7CEC-453A-9EA8-0A0D39EAC1D7}" type="datetimeFigureOut">
              <a:rPr lang="en-US" smtClean="0"/>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3DF0A9-83C0-4D5E-A6A6-E6390469C07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480D6307-7CEC-453A-9EA8-0A0D39EAC1D7}" type="datetimeFigureOut">
              <a:rPr lang="en-US" smtClean="0"/>
              <a:t>11/9/2023</a:t>
            </a:fld>
            <a:endParaRPr lang="en-US"/>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3DF0A9-83C0-4D5E-A6A6-E6390469C07E}" type="slidenum">
              <a:rPr lang="en-US" smtClean="0"/>
              <a:t>‹#›</a:t>
            </a:fld>
            <a:endParaRPr lang="en-US"/>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a:t>Click to edit Master title style</a:t>
            </a:r>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a:t>Click to edit Master title style</a:t>
            </a:r>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0D6307-7CEC-453A-9EA8-0A0D39EAC1D7}" type="datetimeFigureOut">
              <a:rPr lang="en-US" smtClean="0"/>
              <a:t>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3DF0A9-83C0-4D5E-A6A6-E6390469C07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0D6307-7CEC-453A-9EA8-0A0D39EAC1D7}" type="datetimeFigureOut">
              <a:rPr lang="en-US" smtClean="0"/>
              <a:t>11/9/2023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03DF0A9-83C0-4D5E-A6A6-E6390469C07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0D6307-7CEC-453A-9EA8-0A0D39EAC1D7}" type="datetimeFigureOut">
              <a:rPr lang="en-US" smtClean="0"/>
              <a:t>11/9/2023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03DF0A9-83C0-4D5E-A6A6-E6390469C07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480D6307-7CEC-453A-9EA8-0A0D39EAC1D7}" type="datetimeFigureOut">
              <a:rPr lang="en-US" smtClean="0"/>
              <a:t>11/9/2023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03DF0A9-83C0-4D5E-A6A6-E6390469C07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0D6307-7CEC-453A-9EA8-0A0D39EAC1D7}" type="datetimeFigureOut">
              <a:rPr lang="en-US" smtClean="0"/>
              <a:t>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3DF0A9-83C0-4D5E-A6A6-E6390469C07E}" type="slidenum">
              <a:rPr lang="en-US" smtClean="0"/>
              <a:t>‹#›</a:t>
            </a:fld>
            <a:endParaRPr lang="en-US"/>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p:txBody>
          <a:bodyPr/>
          <a:lstStyle/>
          <a:p>
            <a:fld id="{480D6307-7CEC-453A-9EA8-0A0D39EAC1D7}" type="datetimeFigureOut">
              <a:rPr lang="en-US" smtClean="0"/>
              <a:t>11/9/2023</a:t>
            </a:fld>
            <a:endParaRPr lang="en-US"/>
          </a:p>
        </p:txBody>
      </p:sp>
      <p:sp>
        <p:nvSpPr>
          <p:cNvPr id="7" name="Slide Number Placeholder 6"/>
          <p:cNvSpPr>
            <a:spLocks noGrp="1"/>
          </p:cNvSpPr>
          <p:nvPr>
            <p:ph type="sldNum" sz="quarter" idx="12"/>
          </p:nvPr>
        </p:nvSpPr>
        <p:spPr/>
        <p:txBody>
          <a:bodyPr/>
          <a:lstStyle/>
          <a:p>
            <a:fld id="{F03DF0A9-83C0-4D5E-A6A6-E6390469C07E}" type="slidenum">
              <a:rPr lang="en-US" smtClean="0"/>
              <a:t>‹#›</a:t>
            </a:fld>
            <a:endParaRPr lang="en-US"/>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a:t>Click to edit Master title style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0D6307-7CEC-453A-9EA8-0A0D39EAC1D7}" type="datetimeFigureOut">
              <a:rPr lang="en-US" smtClean="0"/>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3DF0A9-83C0-4D5E-A6A6-E6390469C07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0D6307-7CEC-453A-9EA8-0A0D39EAC1D7}" type="datetimeFigureOut">
              <a:rPr lang="en-US" smtClean="0"/>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3DF0A9-83C0-4D5E-A6A6-E6390469C07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over With Image">
    <p:bg>
      <p:bgPr>
        <a:solidFill>
          <a:srgbClr val="021D4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E48DB-2B5E-7293-A397-0D2F30D540E6}"/>
              </a:ext>
            </a:extLst>
          </p:cNvPr>
          <p:cNvSpPr>
            <a:spLocks noGrp="1"/>
          </p:cNvSpPr>
          <p:nvPr>
            <p:ph type="ctrTitle" hasCustomPrompt="1"/>
          </p:nvPr>
        </p:nvSpPr>
        <p:spPr>
          <a:xfrm>
            <a:off x="828092" y="2121207"/>
            <a:ext cx="3888533" cy="2514876"/>
          </a:xfrm>
        </p:spPr>
        <p:txBody>
          <a:bodyPr anchor="ctr">
            <a:noAutofit/>
          </a:bodyPr>
          <a:lstStyle>
            <a:lvl1pPr algn="l">
              <a:defRPr sz="3600" b="1">
                <a:solidFill>
                  <a:schemeClr val="bg2"/>
                </a:solidFill>
                <a:latin typeface="Poppins" charset="0"/>
                <a:ea typeface="Poppins" charset="0"/>
                <a:cs typeface="Poppins" charset="0"/>
              </a:defRPr>
            </a:lvl1pPr>
          </a:lstStyle>
          <a:p>
            <a:r>
              <a:rPr lang="en-US"/>
              <a:t>Presentation Title Goes Here</a:t>
            </a:r>
          </a:p>
        </p:txBody>
      </p:sp>
      <p:sp>
        <p:nvSpPr>
          <p:cNvPr id="6" name="Slide Number Placeholder 5">
            <a:extLst>
              <a:ext uri="{FF2B5EF4-FFF2-40B4-BE49-F238E27FC236}">
                <a16:creationId xmlns:a16="http://schemas.microsoft.com/office/drawing/2014/main" id="{CE31C110-867C-0E18-3DCA-D786A53781C4}"/>
              </a:ext>
            </a:extLst>
          </p:cNvPr>
          <p:cNvSpPr>
            <a:spLocks noGrp="1"/>
          </p:cNvSpPr>
          <p:nvPr>
            <p:ph type="sldNum" sz="quarter" idx="12"/>
          </p:nvPr>
        </p:nvSpPr>
        <p:spPr/>
        <p:txBody>
          <a:bodyPr/>
          <a:lstStyle/>
          <a:p>
            <a:fld id="{10D9F95D-AC17-0940-839F-D4A43295D9C7}" type="slidenum">
              <a:rPr lang="en-US" smtClean="0"/>
              <a:t>‹#›</a:t>
            </a:fld>
            <a:endParaRPr lang="en-US"/>
          </a:p>
        </p:txBody>
      </p:sp>
      <p:sp>
        <p:nvSpPr>
          <p:cNvPr id="9" name="Bildplatzhalter 2">
            <a:extLst>
              <a:ext uri="{FF2B5EF4-FFF2-40B4-BE49-F238E27FC236}">
                <a16:creationId xmlns:a16="http://schemas.microsoft.com/office/drawing/2014/main" id="{1011718D-A968-213F-C006-F5FDF214D90F}"/>
              </a:ext>
            </a:extLst>
          </p:cNvPr>
          <p:cNvSpPr>
            <a:spLocks noGrp="1"/>
          </p:cNvSpPr>
          <p:nvPr>
            <p:ph type="pic" sz="quarter" idx="13"/>
          </p:nvPr>
        </p:nvSpPr>
        <p:spPr>
          <a:xfrm>
            <a:off x="5255466" y="1"/>
            <a:ext cx="3888534" cy="6858000"/>
          </a:xfrm>
          <a:solidFill>
            <a:schemeClr val="bg2"/>
          </a:solidFill>
          <a:ln>
            <a:noFill/>
          </a:ln>
          <a:effectLst/>
        </p:spPr>
        <p:txBody>
          <a:bodyPr wrap="square" lIns="144000" tIns="72000" rIns="90000" bIns="108000" anchor="ctr" anchorCtr="0"/>
          <a:lstStyle>
            <a:lvl1pPr marL="0" indent="0" algn="ctr">
              <a:buFont typeface="Arial" panose="020B0604020202020204" pitchFamily="34" charset="0"/>
              <a:buNone/>
              <a:defRPr lang="de-DE" sz="600" kern="1200">
                <a:solidFill>
                  <a:schemeClr val="tx1"/>
                </a:solidFill>
                <a:latin typeface="Calibri" panose="020F0502020204030204" pitchFamily="34" charset="0"/>
                <a:ea typeface="ＭＳ Ｐゴシック" pitchFamily="34" charset="-128"/>
                <a:cs typeface="Calibri" panose="020F0502020204030204" pitchFamily="34" charset="0"/>
              </a:defRPr>
            </a:lvl1pPr>
          </a:lstStyle>
          <a:p>
            <a:pPr lvl="0">
              <a:buClr>
                <a:srgbClr val="AFB4B9"/>
              </a:buClr>
            </a:pPr>
            <a:r>
              <a:rPr lang="en-US" noProof="0"/>
              <a:t>Click icon to add picture</a:t>
            </a:r>
          </a:p>
        </p:txBody>
      </p:sp>
      <p:pic>
        <p:nvPicPr>
          <p:cNvPr id="5" name="Graphic 4">
            <a:extLst>
              <a:ext uri="{FF2B5EF4-FFF2-40B4-BE49-F238E27FC236}">
                <a16:creationId xmlns:a16="http://schemas.microsoft.com/office/drawing/2014/main" id="{5F90D1F6-C7EA-6D12-F6D3-A9C5D418FB7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906148" y="-1207184"/>
            <a:ext cx="3621501" cy="12071669"/>
          </a:xfrm>
          <a:prstGeom prst="rect">
            <a:avLst/>
          </a:prstGeom>
        </p:spPr>
      </p:pic>
    </p:spTree>
    <p:extLst>
      <p:ext uri="{BB962C8B-B14F-4D97-AF65-F5344CB8AC3E}">
        <p14:creationId xmlns:p14="http://schemas.microsoft.com/office/powerpoint/2010/main" val="11625063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over With Image">
    <p:bg>
      <p:bgPr>
        <a:solidFill>
          <a:srgbClr val="021D49"/>
        </a:solidFill>
        <a:effectLst/>
      </p:bgPr>
    </p:bg>
    <p:spTree>
      <p:nvGrpSpPr>
        <p:cNvPr id="1" name=""/>
        <p:cNvGrpSpPr/>
        <p:nvPr/>
      </p:nvGrpSpPr>
      <p:grpSpPr>
        <a:xfrm>
          <a:off x="0" y="0"/>
          <a:ext cx="0" cy="0"/>
          <a:chOff x="0" y="0"/>
          <a:chExt cx="0" cy="0"/>
        </a:xfrm>
      </p:grpSpPr>
      <p:sp>
        <p:nvSpPr>
          <p:cNvPr id="9" name="Bildplatzhalter 2">
            <a:extLst>
              <a:ext uri="{FF2B5EF4-FFF2-40B4-BE49-F238E27FC236}">
                <a16:creationId xmlns:a16="http://schemas.microsoft.com/office/drawing/2014/main" id="{1011718D-A968-213F-C006-F5FDF214D90F}"/>
              </a:ext>
            </a:extLst>
          </p:cNvPr>
          <p:cNvSpPr>
            <a:spLocks noGrp="1"/>
          </p:cNvSpPr>
          <p:nvPr>
            <p:ph type="pic" sz="quarter" idx="13"/>
          </p:nvPr>
        </p:nvSpPr>
        <p:spPr>
          <a:xfrm>
            <a:off x="0" y="2"/>
            <a:ext cx="9144000" cy="5989485"/>
          </a:xfrm>
          <a:solidFill>
            <a:schemeClr val="bg2"/>
          </a:solidFill>
          <a:ln>
            <a:noFill/>
          </a:ln>
          <a:effectLst/>
        </p:spPr>
        <p:txBody>
          <a:bodyPr wrap="square" lIns="144000" tIns="72000" rIns="90000" bIns="108000" anchor="ctr" anchorCtr="0"/>
          <a:lstStyle>
            <a:lvl1pPr marL="0" indent="0" algn="ctr">
              <a:buFont typeface="Arial" panose="020B0604020202020204" pitchFamily="34" charset="0"/>
              <a:buNone/>
              <a:defRPr lang="de-DE" sz="600" kern="1200">
                <a:solidFill>
                  <a:schemeClr val="tx1"/>
                </a:solidFill>
                <a:latin typeface="Calibri" panose="020F0502020204030204" pitchFamily="34" charset="0"/>
                <a:ea typeface="ＭＳ Ｐゴシック" pitchFamily="34" charset="-128"/>
                <a:cs typeface="Calibri" panose="020F0502020204030204" pitchFamily="34" charset="0"/>
              </a:defRPr>
            </a:lvl1pPr>
          </a:lstStyle>
          <a:p>
            <a:pPr lvl="0">
              <a:buClr>
                <a:srgbClr val="AFB4B9"/>
              </a:buClr>
            </a:pPr>
            <a:r>
              <a:rPr lang="en-US" noProof="0"/>
              <a:t>Click icon to add picture</a:t>
            </a:r>
          </a:p>
        </p:txBody>
      </p:sp>
      <p:sp>
        <p:nvSpPr>
          <p:cNvPr id="6" name="Slide Number Placeholder 5">
            <a:extLst>
              <a:ext uri="{FF2B5EF4-FFF2-40B4-BE49-F238E27FC236}">
                <a16:creationId xmlns:a16="http://schemas.microsoft.com/office/drawing/2014/main" id="{CE31C110-867C-0E18-3DCA-D786A53781C4}"/>
              </a:ext>
            </a:extLst>
          </p:cNvPr>
          <p:cNvSpPr>
            <a:spLocks noGrp="1"/>
          </p:cNvSpPr>
          <p:nvPr>
            <p:ph type="sldNum" sz="quarter" idx="12"/>
          </p:nvPr>
        </p:nvSpPr>
        <p:spPr/>
        <p:txBody>
          <a:bodyPr/>
          <a:lstStyle/>
          <a:p>
            <a:fld id="{10D9F95D-AC17-0940-839F-D4A43295D9C7}" type="slidenum">
              <a:rPr lang="en-US" smtClean="0"/>
              <a:t>‹#›</a:t>
            </a:fld>
            <a:endParaRPr lang="en-US"/>
          </a:p>
        </p:txBody>
      </p:sp>
      <p:sp>
        <p:nvSpPr>
          <p:cNvPr id="3" name="Rectangle 2">
            <a:extLst>
              <a:ext uri="{FF2B5EF4-FFF2-40B4-BE49-F238E27FC236}">
                <a16:creationId xmlns:a16="http://schemas.microsoft.com/office/drawing/2014/main" id="{02A86632-6C60-A801-1EAA-F5BD96B3AE52}"/>
              </a:ext>
            </a:extLst>
          </p:cNvPr>
          <p:cNvSpPr/>
          <p:nvPr userDrawn="1"/>
        </p:nvSpPr>
        <p:spPr>
          <a:xfrm>
            <a:off x="0" y="5989487"/>
            <a:ext cx="9144000" cy="892629"/>
          </a:xfrm>
          <a:prstGeom prst="rect">
            <a:avLst/>
          </a:prstGeom>
          <a:solidFill>
            <a:srgbClr val="02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C12E48DB-2B5E-7293-A397-0D2F30D540E6}"/>
              </a:ext>
            </a:extLst>
          </p:cNvPr>
          <p:cNvSpPr>
            <a:spLocks noGrp="1"/>
          </p:cNvSpPr>
          <p:nvPr>
            <p:ph type="ctrTitle" hasCustomPrompt="1"/>
          </p:nvPr>
        </p:nvSpPr>
        <p:spPr>
          <a:xfrm>
            <a:off x="2091039" y="5989487"/>
            <a:ext cx="7052961" cy="892629"/>
          </a:xfrm>
        </p:spPr>
        <p:txBody>
          <a:bodyPr anchor="ctr">
            <a:noAutofit/>
          </a:bodyPr>
          <a:lstStyle>
            <a:lvl1pPr algn="l">
              <a:defRPr sz="1500" b="1">
                <a:solidFill>
                  <a:schemeClr val="bg2"/>
                </a:solidFill>
                <a:latin typeface="Poppins" charset="0"/>
                <a:ea typeface="Poppins" charset="0"/>
                <a:cs typeface="Poppins" charset="0"/>
              </a:defRPr>
            </a:lvl1pPr>
          </a:lstStyle>
          <a:p>
            <a:r>
              <a:rPr lang="en-US"/>
              <a:t>Presentation Title Goes Here</a:t>
            </a:r>
          </a:p>
        </p:txBody>
      </p:sp>
    </p:spTree>
    <p:extLst>
      <p:ext uri="{BB962C8B-B14F-4D97-AF65-F5344CB8AC3E}">
        <p14:creationId xmlns:p14="http://schemas.microsoft.com/office/powerpoint/2010/main" val="1137126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over No Image">
    <p:bg>
      <p:bgPr>
        <a:solidFill>
          <a:srgbClr val="021D4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22A14-1B3D-0243-E398-61A173230047}"/>
              </a:ext>
            </a:extLst>
          </p:cNvPr>
          <p:cNvSpPr>
            <a:spLocks noGrp="1"/>
          </p:cNvSpPr>
          <p:nvPr>
            <p:ph type="ctrTitle" hasCustomPrompt="1"/>
          </p:nvPr>
        </p:nvSpPr>
        <p:spPr>
          <a:xfrm>
            <a:off x="1162826" y="2567522"/>
            <a:ext cx="6985131" cy="2048024"/>
          </a:xfrm>
        </p:spPr>
        <p:txBody>
          <a:bodyPr anchor="ctr">
            <a:noAutofit/>
          </a:bodyPr>
          <a:lstStyle>
            <a:lvl1pPr algn="ctr">
              <a:defRPr sz="3600" b="1">
                <a:solidFill>
                  <a:schemeClr val="bg2"/>
                </a:solidFill>
                <a:latin typeface="Poppins" charset="0"/>
                <a:ea typeface="Poppins" charset="0"/>
                <a:cs typeface="Poppins" charset="0"/>
              </a:defRPr>
            </a:lvl1pPr>
          </a:lstStyle>
          <a:p>
            <a:r>
              <a:rPr lang="en-US"/>
              <a:t>Presentation Title Goes Here</a:t>
            </a:r>
          </a:p>
        </p:txBody>
      </p:sp>
      <p:pic>
        <p:nvPicPr>
          <p:cNvPr id="4" name="Graphic 3">
            <a:extLst>
              <a:ext uri="{FF2B5EF4-FFF2-40B4-BE49-F238E27FC236}">
                <a16:creationId xmlns:a16="http://schemas.microsoft.com/office/drawing/2014/main" id="{2928A97D-6743-D50B-C5C8-E12D33D50C6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281555" y="-1104059"/>
            <a:ext cx="3202806" cy="10676020"/>
          </a:xfrm>
          <a:prstGeom prst="rect">
            <a:avLst/>
          </a:prstGeom>
        </p:spPr>
      </p:pic>
    </p:spTree>
    <p:extLst>
      <p:ext uri="{BB962C8B-B14F-4D97-AF65-F5344CB8AC3E}">
        <p14:creationId xmlns:p14="http://schemas.microsoft.com/office/powerpoint/2010/main" val="2297974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Cover No Image">
    <p:bg>
      <p:bgPr>
        <a:solidFill>
          <a:srgbClr val="021D4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22A14-1B3D-0243-E398-61A173230047}"/>
              </a:ext>
            </a:extLst>
          </p:cNvPr>
          <p:cNvSpPr>
            <a:spLocks noGrp="1"/>
          </p:cNvSpPr>
          <p:nvPr>
            <p:ph type="ctrTitle" hasCustomPrompt="1"/>
          </p:nvPr>
        </p:nvSpPr>
        <p:spPr>
          <a:xfrm>
            <a:off x="1162826" y="2567522"/>
            <a:ext cx="6985131" cy="2048024"/>
          </a:xfrm>
        </p:spPr>
        <p:txBody>
          <a:bodyPr anchor="ctr">
            <a:noAutofit/>
          </a:bodyPr>
          <a:lstStyle>
            <a:lvl1pPr algn="ctr">
              <a:defRPr sz="3600" b="1">
                <a:solidFill>
                  <a:schemeClr val="bg2"/>
                </a:solidFill>
                <a:latin typeface="Poppins" charset="0"/>
                <a:ea typeface="Poppins" charset="0"/>
                <a:cs typeface="Poppins" charset="0"/>
              </a:defRPr>
            </a:lvl1pPr>
          </a:lstStyle>
          <a:p>
            <a:r>
              <a:rPr lang="en-US"/>
              <a:t>Presentation Title Goes Here</a:t>
            </a:r>
          </a:p>
        </p:txBody>
      </p:sp>
      <p:pic>
        <p:nvPicPr>
          <p:cNvPr id="4" name="Graphic 3">
            <a:extLst>
              <a:ext uri="{FF2B5EF4-FFF2-40B4-BE49-F238E27FC236}">
                <a16:creationId xmlns:a16="http://schemas.microsoft.com/office/drawing/2014/main" id="{2928A97D-6743-D50B-C5C8-E12D33D50C6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281555" y="-1104059"/>
            <a:ext cx="3202806" cy="10676020"/>
          </a:xfrm>
          <a:prstGeom prst="rect">
            <a:avLst/>
          </a:prstGeom>
        </p:spPr>
      </p:pic>
    </p:spTree>
    <p:extLst>
      <p:ext uri="{BB962C8B-B14F-4D97-AF65-F5344CB8AC3E}">
        <p14:creationId xmlns:p14="http://schemas.microsoft.com/office/powerpoint/2010/main" val="22979749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7_Content Slide 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6DF0B6-4E66-FAC2-D5E7-C74D3C3ABB77}"/>
              </a:ext>
            </a:extLst>
          </p:cNvPr>
          <p:cNvSpPr/>
          <p:nvPr userDrawn="1"/>
        </p:nvSpPr>
        <p:spPr>
          <a:xfrm>
            <a:off x="0" y="1"/>
            <a:ext cx="9144000" cy="365125"/>
          </a:xfrm>
          <a:prstGeom prst="rect">
            <a:avLst/>
          </a:prstGeom>
          <a:solidFill>
            <a:srgbClr val="02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 name="Title 1">
            <a:extLst>
              <a:ext uri="{FF2B5EF4-FFF2-40B4-BE49-F238E27FC236}">
                <a16:creationId xmlns:a16="http://schemas.microsoft.com/office/drawing/2014/main" id="{4CC29FAE-0D47-E367-0841-A97FC80438AA}"/>
              </a:ext>
            </a:extLst>
          </p:cNvPr>
          <p:cNvSpPr>
            <a:spLocks noGrp="1"/>
          </p:cNvSpPr>
          <p:nvPr>
            <p:ph type="title"/>
          </p:nvPr>
        </p:nvSpPr>
        <p:spPr>
          <a:xfrm>
            <a:off x="628650" y="365126"/>
            <a:ext cx="7886700" cy="1325563"/>
          </a:xfrm>
        </p:spPr>
        <p:txBody>
          <a:bodyPr/>
          <a:lstStyle>
            <a:lvl1pPr>
              <a:defRPr>
                <a:solidFill>
                  <a:srgbClr val="021D49"/>
                </a:solidFill>
                <a:latin typeface="Poppins" charset="0"/>
                <a:ea typeface="Poppins" charset="0"/>
                <a:cs typeface="Poppins" charset="0"/>
              </a:defRPr>
            </a:lvl1pPr>
          </a:lstStyle>
          <a:p>
            <a:r>
              <a:rPr lang="en-US"/>
              <a:t>Click to edit Master title style</a:t>
            </a:r>
          </a:p>
        </p:txBody>
      </p:sp>
    </p:spTree>
    <p:extLst>
      <p:ext uri="{BB962C8B-B14F-4D97-AF65-F5344CB8AC3E}">
        <p14:creationId xmlns:p14="http://schemas.microsoft.com/office/powerpoint/2010/main" val="3351533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8_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A84AD-1718-4876-27F4-FBA8D031A519}"/>
              </a:ext>
            </a:extLst>
          </p:cNvPr>
          <p:cNvSpPr>
            <a:spLocks noGrp="1"/>
          </p:cNvSpPr>
          <p:nvPr>
            <p:ph type="title"/>
          </p:nvPr>
        </p:nvSpPr>
        <p:spPr/>
        <p:txBody>
          <a:bodyPr/>
          <a:lstStyle>
            <a:lvl1pPr>
              <a:defRPr>
                <a:latin typeface="Poppins" charset="0"/>
                <a:ea typeface="Poppins" charset="0"/>
                <a:cs typeface="Poppins" charset="0"/>
              </a:defRPr>
            </a:lvl1pPr>
          </a:lstStyle>
          <a:p>
            <a:r>
              <a:rPr lang="en-US"/>
              <a:t>Click to edit Master title style</a:t>
            </a:r>
          </a:p>
        </p:txBody>
      </p:sp>
      <p:sp>
        <p:nvSpPr>
          <p:cNvPr id="3" name="Content Placeholder 2">
            <a:extLst>
              <a:ext uri="{FF2B5EF4-FFF2-40B4-BE49-F238E27FC236}">
                <a16:creationId xmlns:a16="http://schemas.microsoft.com/office/drawing/2014/main" id="{E3A6AA9E-9F29-E5EF-8B67-69314DBE7A75}"/>
              </a:ext>
            </a:extLst>
          </p:cNvPr>
          <p:cNvSpPr>
            <a:spLocks noGrp="1"/>
          </p:cNvSpPr>
          <p:nvPr>
            <p:ph idx="1"/>
          </p:nvPr>
        </p:nvSpPr>
        <p:spPr>
          <a:xfrm>
            <a:off x="628650" y="2388552"/>
            <a:ext cx="7886700" cy="3453766"/>
          </a:xfrm>
        </p:spPr>
        <p:txBody>
          <a:bodyPr/>
          <a:lstStyle>
            <a:lvl1pPr>
              <a:defRPr>
                <a:latin typeface="Roboto" charset="0"/>
                <a:ea typeface="Roboto" charset="0"/>
                <a:cs typeface="Roboto" charset="0"/>
              </a:defRPr>
            </a:lvl1pPr>
            <a:lvl2pPr>
              <a:defRPr>
                <a:latin typeface="Roboto" charset="0"/>
                <a:ea typeface="Roboto" charset="0"/>
                <a:cs typeface="Roboto" charset="0"/>
              </a:defRPr>
            </a:lvl2pPr>
            <a:lvl3pPr>
              <a:defRPr>
                <a:latin typeface="Roboto" charset="0"/>
                <a:ea typeface="Roboto" charset="0"/>
                <a:cs typeface="Roboto" charset="0"/>
              </a:defRPr>
            </a:lvl3pPr>
            <a:lvl4pPr>
              <a:defRPr>
                <a:latin typeface="Roboto" charset="0"/>
                <a:ea typeface="Roboto" charset="0"/>
                <a:cs typeface="Roboto" charset="0"/>
              </a:defRPr>
            </a:lvl4pPr>
            <a:lvl5pPr>
              <a:defRPr>
                <a:latin typeface="Roboto" charset="0"/>
                <a:ea typeface="Roboto" charset="0"/>
                <a:cs typeface="Roboto"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EDDFB6E-7800-932D-5649-BB3B8BEC1791}"/>
              </a:ext>
            </a:extLst>
          </p:cNvPr>
          <p:cNvSpPr>
            <a:spLocks noGrp="1"/>
          </p:cNvSpPr>
          <p:nvPr>
            <p:ph type="sldNum" sz="quarter" idx="12"/>
          </p:nvPr>
        </p:nvSpPr>
        <p:spPr/>
        <p:txBody>
          <a:bodyPr/>
          <a:lstStyle/>
          <a:p>
            <a:fld id="{10D9F95D-AC17-0940-839F-D4A43295D9C7}" type="slidenum">
              <a:rPr lang="en-US" smtClean="0"/>
              <a:t>‹#›</a:t>
            </a:fld>
            <a:endParaRPr lang="en-US"/>
          </a:p>
        </p:txBody>
      </p:sp>
      <p:sp>
        <p:nvSpPr>
          <p:cNvPr id="7" name="Content Placeholder 2">
            <a:extLst>
              <a:ext uri="{FF2B5EF4-FFF2-40B4-BE49-F238E27FC236}">
                <a16:creationId xmlns:a16="http://schemas.microsoft.com/office/drawing/2014/main" id="{BFE02585-4A49-4DCF-F57E-357E3F18C73F}"/>
              </a:ext>
            </a:extLst>
          </p:cNvPr>
          <p:cNvSpPr>
            <a:spLocks noGrp="1"/>
          </p:cNvSpPr>
          <p:nvPr>
            <p:ph idx="13" hasCustomPrompt="1"/>
          </p:nvPr>
        </p:nvSpPr>
        <p:spPr>
          <a:xfrm>
            <a:off x="628650" y="1874520"/>
            <a:ext cx="7886700" cy="330200"/>
          </a:xfrm>
        </p:spPr>
        <p:txBody>
          <a:bodyPr>
            <a:normAutofit/>
          </a:bodyPr>
          <a:lstStyle>
            <a:lvl1pPr marL="0" indent="0">
              <a:buNone/>
              <a:defRPr sz="1200" spc="225">
                <a:solidFill>
                  <a:srgbClr val="F26724"/>
                </a:solidFill>
                <a:latin typeface="Roboto" charset="0"/>
                <a:ea typeface="Roboto" charset="0"/>
                <a:cs typeface="Roboto" charset="0"/>
              </a:defRPr>
            </a:lvl1pPr>
          </a:lstStyle>
          <a:p>
            <a:pPr lvl="0"/>
            <a:r>
              <a:rPr lang="en-US"/>
              <a:t>SUBHEADER GOES HERE</a:t>
            </a:r>
          </a:p>
        </p:txBody>
      </p:sp>
      <p:sp>
        <p:nvSpPr>
          <p:cNvPr id="4" name="Rectangle 3">
            <a:extLst>
              <a:ext uri="{FF2B5EF4-FFF2-40B4-BE49-F238E27FC236}">
                <a16:creationId xmlns:a16="http://schemas.microsoft.com/office/drawing/2014/main" id="{78E5005A-8500-3175-78C3-68F47C521084}"/>
              </a:ext>
            </a:extLst>
          </p:cNvPr>
          <p:cNvSpPr/>
          <p:nvPr userDrawn="1"/>
        </p:nvSpPr>
        <p:spPr>
          <a:xfrm>
            <a:off x="0" y="1"/>
            <a:ext cx="9144000" cy="365125"/>
          </a:xfrm>
          <a:prstGeom prst="rect">
            <a:avLst/>
          </a:prstGeom>
          <a:solidFill>
            <a:srgbClr val="02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9287733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9_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A84AD-1718-4876-27F4-FBA8D031A519}"/>
              </a:ext>
            </a:extLst>
          </p:cNvPr>
          <p:cNvSpPr>
            <a:spLocks noGrp="1"/>
          </p:cNvSpPr>
          <p:nvPr>
            <p:ph type="title"/>
          </p:nvPr>
        </p:nvSpPr>
        <p:spPr/>
        <p:txBody>
          <a:bodyPr/>
          <a:lstStyle>
            <a:lvl1pPr>
              <a:defRPr>
                <a:solidFill>
                  <a:srgbClr val="021D49"/>
                </a:solidFill>
                <a:latin typeface="Poppins" charset="0"/>
                <a:ea typeface="Poppins" charset="0"/>
                <a:cs typeface="Poppins" charset="0"/>
              </a:defRPr>
            </a:lvl1pPr>
          </a:lstStyle>
          <a:p>
            <a:r>
              <a:rPr lang="en-US"/>
              <a:t>Click to edit Master title style</a:t>
            </a:r>
          </a:p>
        </p:txBody>
      </p:sp>
      <p:sp>
        <p:nvSpPr>
          <p:cNvPr id="6" name="Slide Number Placeholder 5">
            <a:extLst>
              <a:ext uri="{FF2B5EF4-FFF2-40B4-BE49-F238E27FC236}">
                <a16:creationId xmlns:a16="http://schemas.microsoft.com/office/drawing/2014/main" id="{5EDDFB6E-7800-932D-5649-BB3B8BEC1791}"/>
              </a:ext>
            </a:extLst>
          </p:cNvPr>
          <p:cNvSpPr>
            <a:spLocks noGrp="1"/>
          </p:cNvSpPr>
          <p:nvPr>
            <p:ph type="sldNum" sz="quarter" idx="12"/>
          </p:nvPr>
        </p:nvSpPr>
        <p:spPr/>
        <p:txBody>
          <a:bodyPr/>
          <a:lstStyle/>
          <a:p>
            <a:fld id="{10D9F95D-AC17-0940-839F-D4A43295D9C7}" type="slidenum">
              <a:rPr lang="en-US" smtClean="0"/>
              <a:t>‹#›</a:t>
            </a:fld>
            <a:endParaRPr lang="en-US"/>
          </a:p>
        </p:txBody>
      </p:sp>
      <p:sp>
        <p:nvSpPr>
          <p:cNvPr id="13" name="Content Placeholder 2">
            <a:extLst>
              <a:ext uri="{FF2B5EF4-FFF2-40B4-BE49-F238E27FC236}">
                <a16:creationId xmlns:a16="http://schemas.microsoft.com/office/drawing/2014/main" id="{3FB9436A-1C69-EDEC-E48E-D49321F1E7DA}"/>
              </a:ext>
            </a:extLst>
          </p:cNvPr>
          <p:cNvSpPr>
            <a:spLocks noGrp="1"/>
          </p:cNvSpPr>
          <p:nvPr>
            <p:ph idx="1"/>
          </p:nvPr>
        </p:nvSpPr>
        <p:spPr>
          <a:xfrm>
            <a:off x="628650" y="2388552"/>
            <a:ext cx="3871913" cy="3555048"/>
          </a:xfrm>
        </p:spPr>
        <p:txBody>
          <a:bodyPr/>
          <a:lstStyle>
            <a:lvl1pPr>
              <a:defRPr>
                <a:latin typeface="Roboto" charset="0"/>
                <a:ea typeface="Roboto" charset="0"/>
                <a:cs typeface="Roboto" charset="0"/>
              </a:defRPr>
            </a:lvl1pPr>
            <a:lvl2pPr>
              <a:defRPr>
                <a:latin typeface="Roboto" charset="0"/>
                <a:ea typeface="Roboto" charset="0"/>
                <a:cs typeface="Roboto" charset="0"/>
              </a:defRPr>
            </a:lvl2pPr>
            <a:lvl3pPr>
              <a:defRPr>
                <a:latin typeface="Roboto" charset="0"/>
                <a:ea typeface="Roboto" charset="0"/>
                <a:cs typeface="Roboto" charset="0"/>
              </a:defRPr>
            </a:lvl3pPr>
            <a:lvl4pPr>
              <a:defRPr>
                <a:latin typeface="Roboto" charset="0"/>
                <a:ea typeface="Roboto" charset="0"/>
                <a:cs typeface="Roboto" charset="0"/>
              </a:defRPr>
            </a:lvl4pPr>
            <a:lvl5pPr>
              <a:defRPr>
                <a:latin typeface="Roboto" charset="0"/>
                <a:ea typeface="Roboto" charset="0"/>
                <a:cs typeface="Roboto"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2">
            <a:extLst>
              <a:ext uri="{FF2B5EF4-FFF2-40B4-BE49-F238E27FC236}">
                <a16:creationId xmlns:a16="http://schemas.microsoft.com/office/drawing/2014/main" id="{DC51C638-07F6-5BD8-5625-8550D24AD58D}"/>
              </a:ext>
            </a:extLst>
          </p:cNvPr>
          <p:cNvSpPr>
            <a:spLocks noGrp="1"/>
          </p:cNvSpPr>
          <p:nvPr>
            <p:ph idx="13" hasCustomPrompt="1"/>
          </p:nvPr>
        </p:nvSpPr>
        <p:spPr>
          <a:xfrm>
            <a:off x="628650" y="1874520"/>
            <a:ext cx="3871913" cy="330200"/>
          </a:xfrm>
        </p:spPr>
        <p:txBody>
          <a:bodyPr>
            <a:normAutofit/>
          </a:bodyPr>
          <a:lstStyle>
            <a:lvl1pPr marL="0" indent="0">
              <a:buNone/>
              <a:defRPr sz="1200" spc="225">
                <a:solidFill>
                  <a:srgbClr val="F26724"/>
                </a:solidFill>
                <a:latin typeface="Roboto" charset="0"/>
                <a:ea typeface="Roboto" charset="0"/>
                <a:cs typeface="Roboto" charset="0"/>
              </a:defRPr>
            </a:lvl1pPr>
          </a:lstStyle>
          <a:p>
            <a:pPr lvl="0"/>
            <a:r>
              <a:rPr lang="en-US"/>
              <a:t>SUBHEADER GOES HERE</a:t>
            </a:r>
          </a:p>
        </p:txBody>
      </p:sp>
      <p:sp>
        <p:nvSpPr>
          <p:cNvPr id="15" name="Content Placeholder 2">
            <a:extLst>
              <a:ext uri="{FF2B5EF4-FFF2-40B4-BE49-F238E27FC236}">
                <a16:creationId xmlns:a16="http://schemas.microsoft.com/office/drawing/2014/main" id="{1E39392D-C691-3141-0F1B-838B78102D23}"/>
              </a:ext>
            </a:extLst>
          </p:cNvPr>
          <p:cNvSpPr>
            <a:spLocks noGrp="1"/>
          </p:cNvSpPr>
          <p:nvPr>
            <p:ph idx="14"/>
          </p:nvPr>
        </p:nvSpPr>
        <p:spPr>
          <a:xfrm>
            <a:off x="4683442" y="2388552"/>
            <a:ext cx="3871913" cy="3555048"/>
          </a:xfrm>
        </p:spPr>
        <p:txBody>
          <a:bodyPr/>
          <a:lstStyle>
            <a:lvl1pPr>
              <a:defRPr>
                <a:latin typeface="Roboto" charset="0"/>
                <a:ea typeface="Roboto" charset="0"/>
                <a:cs typeface="Roboto" charset="0"/>
              </a:defRPr>
            </a:lvl1pPr>
            <a:lvl2pPr>
              <a:defRPr>
                <a:latin typeface="Roboto" charset="0"/>
                <a:ea typeface="Roboto" charset="0"/>
                <a:cs typeface="Roboto" charset="0"/>
              </a:defRPr>
            </a:lvl2pPr>
            <a:lvl3pPr>
              <a:defRPr>
                <a:latin typeface="Roboto" charset="0"/>
                <a:ea typeface="Roboto" charset="0"/>
                <a:cs typeface="Roboto" charset="0"/>
              </a:defRPr>
            </a:lvl3pPr>
            <a:lvl4pPr>
              <a:defRPr>
                <a:latin typeface="Roboto" charset="0"/>
                <a:ea typeface="Roboto" charset="0"/>
                <a:cs typeface="Roboto" charset="0"/>
              </a:defRPr>
            </a:lvl4pPr>
            <a:lvl5pPr>
              <a:defRPr>
                <a:latin typeface="Roboto" charset="0"/>
                <a:ea typeface="Roboto" charset="0"/>
                <a:cs typeface="Roboto"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2">
            <a:extLst>
              <a:ext uri="{FF2B5EF4-FFF2-40B4-BE49-F238E27FC236}">
                <a16:creationId xmlns:a16="http://schemas.microsoft.com/office/drawing/2014/main" id="{B425E0D1-5A4F-F7CE-F913-11ED50016ED7}"/>
              </a:ext>
            </a:extLst>
          </p:cNvPr>
          <p:cNvSpPr>
            <a:spLocks noGrp="1"/>
          </p:cNvSpPr>
          <p:nvPr>
            <p:ph idx="15" hasCustomPrompt="1"/>
          </p:nvPr>
        </p:nvSpPr>
        <p:spPr>
          <a:xfrm>
            <a:off x="4683442" y="1874520"/>
            <a:ext cx="3871913" cy="330200"/>
          </a:xfrm>
        </p:spPr>
        <p:txBody>
          <a:bodyPr>
            <a:normAutofit/>
          </a:bodyPr>
          <a:lstStyle>
            <a:lvl1pPr marL="0" indent="0">
              <a:buNone/>
              <a:defRPr sz="1200" spc="225">
                <a:solidFill>
                  <a:srgbClr val="F26724"/>
                </a:solidFill>
                <a:latin typeface="Roboto" charset="0"/>
                <a:ea typeface="Roboto" charset="0"/>
                <a:cs typeface="Roboto" charset="0"/>
              </a:defRPr>
            </a:lvl1pPr>
          </a:lstStyle>
          <a:p>
            <a:pPr lvl="0"/>
            <a:r>
              <a:rPr lang="en-US"/>
              <a:t>SUBHEADER GOES HERE</a:t>
            </a:r>
          </a:p>
        </p:txBody>
      </p:sp>
      <p:sp>
        <p:nvSpPr>
          <p:cNvPr id="5" name="Rectangle 4">
            <a:extLst>
              <a:ext uri="{FF2B5EF4-FFF2-40B4-BE49-F238E27FC236}">
                <a16:creationId xmlns:a16="http://schemas.microsoft.com/office/drawing/2014/main" id="{7F884A28-7B06-A793-FCF4-783C3B1A9CB3}"/>
              </a:ext>
            </a:extLst>
          </p:cNvPr>
          <p:cNvSpPr/>
          <p:nvPr userDrawn="1"/>
        </p:nvSpPr>
        <p:spPr>
          <a:xfrm>
            <a:off x="0" y="1"/>
            <a:ext cx="9144000" cy="365125"/>
          </a:xfrm>
          <a:prstGeom prst="rect">
            <a:avLst/>
          </a:prstGeom>
          <a:solidFill>
            <a:srgbClr val="02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8364688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8_Divider Slide">
    <p:bg>
      <p:bgPr>
        <a:solidFill>
          <a:srgbClr val="2B70B7"/>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DC7E5272-43F3-B4DC-A387-D6F714DC39F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5842248" y="-1793890"/>
            <a:ext cx="3675104" cy="12250345"/>
          </a:xfrm>
          <a:prstGeom prst="rect">
            <a:avLst/>
          </a:prstGeom>
        </p:spPr>
      </p:pic>
      <p:sp>
        <p:nvSpPr>
          <p:cNvPr id="6" name="Slide Number Placeholder 5">
            <a:extLst>
              <a:ext uri="{FF2B5EF4-FFF2-40B4-BE49-F238E27FC236}">
                <a16:creationId xmlns:a16="http://schemas.microsoft.com/office/drawing/2014/main" id="{CE31C110-867C-0E18-3DCA-D786A53781C4}"/>
              </a:ext>
            </a:extLst>
          </p:cNvPr>
          <p:cNvSpPr>
            <a:spLocks noGrp="1"/>
          </p:cNvSpPr>
          <p:nvPr>
            <p:ph type="sldNum" sz="quarter" idx="12"/>
          </p:nvPr>
        </p:nvSpPr>
        <p:spPr/>
        <p:txBody>
          <a:bodyPr/>
          <a:lstStyle/>
          <a:p>
            <a:fld id="{10D9F95D-AC17-0940-839F-D4A43295D9C7}" type="slidenum">
              <a:rPr lang="en-US" smtClean="0"/>
              <a:t>‹#›</a:t>
            </a:fld>
            <a:endParaRPr lang="en-US"/>
          </a:p>
        </p:txBody>
      </p:sp>
      <p:pic>
        <p:nvPicPr>
          <p:cNvPr id="4" name="Graphic 3">
            <a:extLst>
              <a:ext uri="{FF2B5EF4-FFF2-40B4-BE49-F238E27FC236}">
                <a16:creationId xmlns:a16="http://schemas.microsoft.com/office/drawing/2014/main" id="{9957E867-16B3-8478-D3A0-104439015152}"/>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422662" y="1589313"/>
            <a:ext cx="298677" cy="995590"/>
          </a:xfrm>
          <a:prstGeom prst="rect">
            <a:avLst/>
          </a:prstGeom>
        </p:spPr>
      </p:pic>
      <p:cxnSp>
        <p:nvCxnSpPr>
          <p:cNvPr id="8" name="Straight Connector 7">
            <a:extLst>
              <a:ext uri="{FF2B5EF4-FFF2-40B4-BE49-F238E27FC236}">
                <a16:creationId xmlns:a16="http://schemas.microsoft.com/office/drawing/2014/main" id="{1A9D3BF6-1C48-5AEA-B4A5-9F45CB68C96E}"/>
              </a:ext>
            </a:extLst>
          </p:cNvPr>
          <p:cNvCxnSpPr>
            <a:cxnSpLocks/>
          </p:cNvCxnSpPr>
          <p:nvPr userDrawn="1"/>
        </p:nvCxnSpPr>
        <p:spPr>
          <a:xfrm>
            <a:off x="4721338" y="2285999"/>
            <a:ext cx="3610607" cy="0"/>
          </a:xfrm>
          <a:prstGeom prst="line">
            <a:avLst/>
          </a:prstGeom>
          <a:ln w="22225">
            <a:solidFill>
              <a:srgbClr val="D8DFE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3BC64CF-71C6-5006-D24C-EC4929B9DA1F}"/>
              </a:ext>
            </a:extLst>
          </p:cNvPr>
          <p:cNvCxnSpPr>
            <a:cxnSpLocks/>
          </p:cNvCxnSpPr>
          <p:nvPr userDrawn="1"/>
        </p:nvCxnSpPr>
        <p:spPr>
          <a:xfrm>
            <a:off x="802481" y="2285999"/>
            <a:ext cx="3610607" cy="0"/>
          </a:xfrm>
          <a:prstGeom prst="line">
            <a:avLst/>
          </a:prstGeom>
          <a:ln w="22225">
            <a:solidFill>
              <a:srgbClr val="D8DFE1"/>
            </a:solidFill>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8D9A7F6C-5913-41E3-8AD4-04FC5C7E3FCC}"/>
              </a:ext>
            </a:extLst>
          </p:cNvPr>
          <p:cNvSpPr>
            <a:spLocks noGrp="1"/>
          </p:cNvSpPr>
          <p:nvPr>
            <p:ph type="ctrTitle" hasCustomPrompt="1"/>
          </p:nvPr>
        </p:nvSpPr>
        <p:spPr>
          <a:xfrm>
            <a:off x="812055" y="2950034"/>
            <a:ext cx="7519891" cy="1654624"/>
          </a:xfrm>
        </p:spPr>
        <p:txBody>
          <a:bodyPr anchor="t">
            <a:noAutofit/>
          </a:bodyPr>
          <a:lstStyle>
            <a:lvl1pPr algn="ctr">
              <a:defRPr sz="3600" b="1">
                <a:solidFill>
                  <a:schemeClr val="bg2"/>
                </a:solidFill>
                <a:latin typeface="Poppins" charset="0"/>
                <a:ea typeface="Poppins" charset="0"/>
                <a:cs typeface="Poppins" charset="0"/>
              </a:defRPr>
            </a:lvl1pPr>
          </a:lstStyle>
          <a:p>
            <a:r>
              <a:rPr lang="en-US"/>
              <a:t>Divider Slide Goes Here</a:t>
            </a:r>
          </a:p>
        </p:txBody>
      </p:sp>
    </p:spTree>
    <p:extLst>
      <p:ext uri="{BB962C8B-B14F-4D97-AF65-F5344CB8AC3E}">
        <p14:creationId xmlns:p14="http://schemas.microsoft.com/office/powerpoint/2010/main" val="6622350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4_Divider Slide">
    <p:bg>
      <p:bgPr>
        <a:solidFill>
          <a:srgbClr val="021D49"/>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E31C110-867C-0E18-3DCA-D786A53781C4}"/>
              </a:ext>
            </a:extLst>
          </p:cNvPr>
          <p:cNvSpPr>
            <a:spLocks noGrp="1"/>
          </p:cNvSpPr>
          <p:nvPr>
            <p:ph type="sldNum" sz="quarter" idx="12"/>
          </p:nvPr>
        </p:nvSpPr>
        <p:spPr/>
        <p:txBody>
          <a:bodyPr/>
          <a:lstStyle/>
          <a:p>
            <a:fld id="{10D9F95D-AC17-0940-839F-D4A43295D9C7}" type="slidenum">
              <a:rPr lang="en-US" smtClean="0"/>
              <a:t>‹#›</a:t>
            </a:fld>
            <a:endParaRPr lang="en-US"/>
          </a:p>
        </p:txBody>
      </p:sp>
      <p:pic>
        <p:nvPicPr>
          <p:cNvPr id="4" name="Graphic 3">
            <a:extLst>
              <a:ext uri="{FF2B5EF4-FFF2-40B4-BE49-F238E27FC236}">
                <a16:creationId xmlns:a16="http://schemas.microsoft.com/office/drawing/2014/main" id="{9957E867-16B3-8478-D3A0-10443901515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422662" y="1589313"/>
            <a:ext cx="298677" cy="995590"/>
          </a:xfrm>
          <a:prstGeom prst="rect">
            <a:avLst/>
          </a:prstGeom>
        </p:spPr>
      </p:pic>
      <p:cxnSp>
        <p:nvCxnSpPr>
          <p:cNvPr id="8" name="Straight Connector 7">
            <a:extLst>
              <a:ext uri="{FF2B5EF4-FFF2-40B4-BE49-F238E27FC236}">
                <a16:creationId xmlns:a16="http://schemas.microsoft.com/office/drawing/2014/main" id="{1A9D3BF6-1C48-5AEA-B4A5-9F45CB68C96E}"/>
              </a:ext>
            </a:extLst>
          </p:cNvPr>
          <p:cNvCxnSpPr>
            <a:cxnSpLocks/>
          </p:cNvCxnSpPr>
          <p:nvPr userDrawn="1"/>
        </p:nvCxnSpPr>
        <p:spPr>
          <a:xfrm>
            <a:off x="4721338" y="2285999"/>
            <a:ext cx="3610607" cy="0"/>
          </a:xfrm>
          <a:prstGeom prst="line">
            <a:avLst/>
          </a:prstGeom>
          <a:ln w="22225">
            <a:solidFill>
              <a:srgbClr val="F2672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3BC64CF-71C6-5006-D24C-EC4929B9DA1F}"/>
              </a:ext>
            </a:extLst>
          </p:cNvPr>
          <p:cNvCxnSpPr>
            <a:cxnSpLocks/>
          </p:cNvCxnSpPr>
          <p:nvPr userDrawn="1"/>
        </p:nvCxnSpPr>
        <p:spPr>
          <a:xfrm>
            <a:off x="802481" y="2285999"/>
            <a:ext cx="3610607" cy="0"/>
          </a:xfrm>
          <a:prstGeom prst="line">
            <a:avLst/>
          </a:prstGeom>
          <a:ln w="22225">
            <a:solidFill>
              <a:srgbClr val="F26724"/>
            </a:solidFill>
          </a:ln>
        </p:spPr>
        <p:style>
          <a:lnRef idx="1">
            <a:schemeClr val="accent1"/>
          </a:lnRef>
          <a:fillRef idx="0">
            <a:schemeClr val="accent1"/>
          </a:fillRef>
          <a:effectRef idx="0">
            <a:schemeClr val="accent1"/>
          </a:effectRef>
          <a:fontRef idx="minor">
            <a:schemeClr val="tx1"/>
          </a:fontRef>
        </p:style>
      </p:cxnSp>
      <p:pic>
        <p:nvPicPr>
          <p:cNvPr id="5" name="Graphic 4">
            <a:extLst>
              <a:ext uri="{FF2B5EF4-FFF2-40B4-BE49-F238E27FC236}">
                <a16:creationId xmlns:a16="http://schemas.microsoft.com/office/drawing/2014/main" id="{220638B3-E0E2-4FBD-2C90-26987983F3D8}"/>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842248" y="-1520515"/>
            <a:ext cx="3675104" cy="12250345"/>
          </a:xfrm>
          <a:prstGeom prst="rect">
            <a:avLst/>
          </a:prstGeom>
        </p:spPr>
      </p:pic>
      <p:sp>
        <p:nvSpPr>
          <p:cNvPr id="3" name="Title 1">
            <a:extLst>
              <a:ext uri="{FF2B5EF4-FFF2-40B4-BE49-F238E27FC236}">
                <a16:creationId xmlns:a16="http://schemas.microsoft.com/office/drawing/2014/main" id="{8D9A7F6C-5913-41E3-8AD4-04FC5C7E3FCC}"/>
              </a:ext>
            </a:extLst>
          </p:cNvPr>
          <p:cNvSpPr>
            <a:spLocks noGrp="1"/>
          </p:cNvSpPr>
          <p:nvPr>
            <p:ph type="ctrTitle" hasCustomPrompt="1"/>
          </p:nvPr>
        </p:nvSpPr>
        <p:spPr>
          <a:xfrm>
            <a:off x="812055" y="2950034"/>
            <a:ext cx="7519891" cy="1654624"/>
          </a:xfrm>
        </p:spPr>
        <p:txBody>
          <a:bodyPr anchor="t">
            <a:noAutofit/>
          </a:bodyPr>
          <a:lstStyle>
            <a:lvl1pPr algn="ctr">
              <a:defRPr sz="3600" b="1">
                <a:solidFill>
                  <a:schemeClr val="bg2"/>
                </a:solidFill>
                <a:latin typeface="Poppins" charset="0"/>
                <a:ea typeface="Poppins" charset="0"/>
                <a:cs typeface="Poppins" charset="0"/>
              </a:defRPr>
            </a:lvl1pPr>
          </a:lstStyle>
          <a:p>
            <a:r>
              <a:rPr lang="en-US"/>
              <a:t>Divider Slide Goes Here</a:t>
            </a:r>
          </a:p>
        </p:txBody>
      </p:sp>
    </p:spTree>
    <p:extLst>
      <p:ext uri="{BB962C8B-B14F-4D97-AF65-F5344CB8AC3E}">
        <p14:creationId xmlns:p14="http://schemas.microsoft.com/office/powerpoint/2010/main" val="38192861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9_Divider Slide">
    <p:bg>
      <p:bgPr>
        <a:solidFill>
          <a:srgbClr val="F9A11B"/>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E31C110-867C-0E18-3DCA-D786A53781C4}"/>
              </a:ext>
            </a:extLst>
          </p:cNvPr>
          <p:cNvSpPr>
            <a:spLocks noGrp="1"/>
          </p:cNvSpPr>
          <p:nvPr>
            <p:ph type="sldNum" sz="quarter" idx="12"/>
          </p:nvPr>
        </p:nvSpPr>
        <p:spPr/>
        <p:txBody>
          <a:bodyPr/>
          <a:lstStyle/>
          <a:p>
            <a:fld id="{10D9F95D-AC17-0940-839F-D4A43295D9C7}" type="slidenum">
              <a:rPr lang="en-US" smtClean="0"/>
              <a:t>‹#›</a:t>
            </a:fld>
            <a:endParaRPr lang="en-US"/>
          </a:p>
        </p:txBody>
      </p:sp>
      <p:pic>
        <p:nvPicPr>
          <p:cNvPr id="4" name="Graphic 3">
            <a:extLst>
              <a:ext uri="{FF2B5EF4-FFF2-40B4-BE49-F238E27FC236}">
                <a16:creationId xmlns:a16="http://schemas.microsoft.com/office/drawing/2014/main" id="{9957E867-16B3-8478-D3A0-10443901515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422662" y="1589313"/>
            <a:ext cx="298677" cy="995590"/>
          </a:xfrm>
          <a:prstGeom prst="rect">
            <a:avLst/>
          </a:prstGeom>
        </p:spPr>
      </p:pic>
      <p:cxnSp>
        <p:nvCxnSpPr>
          <p:cNvPr id="8" name="Straight Connector 7">
            <a:extLst>
              <a:ext uri="{FF2B5EF4-FFF2-40B4-BE49-F238E27FC236}">
                <a16:creationId xmlns:a16="http://schemas.microsoft.com/office/drawing/2014/main" id="{1A9D3BF6-1C48-5AEA-B4A5-9F45CB68C96E}"/>
              </a:ext>
            </a:extLst>
          </p:cNvPr>
          <p:cNvCxnSpPr>
            <a:cxnSpLocks/>
          </p:cNvCxnSpPr>
          <p:nvPr userDrawn="1"/>
        </p:nvCxnSpPr>
        <p:spPr>
          <a:xfrm>
            <a:off x="4721338" y="2285999"/>
            <a:ext cx="3610607" cy="0"/>
          </a:xfrm>
          <a:prstGeom prst="line">
            <a:avLst/>
          </a:prstGeom>
          <a:ln w="22225">
            <a:solidFill>
              <a:srgbClr val="021D49"/>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3BC64CF-71C6-5006-D24C-EC4929B9DA1F}"/>
              </a:ext>
            </a:extLst>
          </p:cNvPr>
          <p:cNvCxnSpPr>
            <a:cxnSpLocks/>
          </p:cNvCxnSpPr>
          <p:nvPr userDrawn="1"/>
        </p:nvCxnSpPr>
        <p:spPr>
          <a:xfrm>
            <a:off x="802481" y="2285999"/>
            <a:ext cx="3610607" cy="0"/>
          </a:xfrm>
          <a:prstGeom prst="line">
            <a:avLst/>
          </a:prstGeom>
          <a:ln w="22225">
            <a:solidFill>
              <a:srgbClr val="021D49"/>
            </a:solidFill>
          </a:ln>
        </p:spPr>
        <p:style>
          <a:lnRef idx="1">
            <a:schemeClr val="accent1"/>
          </a:lnRef>
          <a:fillRef idx="0">
            <a:schemeClr val="accent1"/>
          </a:fillRef>
          <a:effectRef idx="0">
            <a:schemeClr val="accent1"/>
          </a:effectRef>
          <a:fontRef idx="minor">
            <a:schemeClr val="tx1"/>
          </a:fontRef>
        </p:style>
      </p:cxnSp>
      <p:pic>
        <p:nvPicPr>
          <p:cNvPr id="5" name="Graphic 4">
            <a:extLst>
              <a:ext uri="{FF2B5EF4-FFF2-40B4-BE49-F238E27FC236}">
                <a16:creationId xmlns:a16="http://schemas.microsoft.com/office/drawing/2014/main" id="{B6E60522-85AA-400F-DAE1-8D0EED8EEBCC}"/>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849702" y="-1793890"/>
            <a:ext cx="3675104" cy="12250345"/>
          </a:xfrm>
          <a:prstGeom prst="rect">
            <a:avLst/>
          </a:prstGeom>
        </p:spPr>
      </p:pic>
      <p:sp>
        <p:nvSpPr>
          <p:cNvPr id="3" name="Title 1">
            <a:extLst>
              <a:ext uri="{FF2B5EF4-FFF2-40B4-BE49-F238E27FC236}">
                <a16:creationId xmlns:a16="http://schemas.microsoft.com/office/drawing/2014/main" id="{8D9A7F6C-5913-41E3-8AD4-04FC5C7E3FCC}"/>
              </a:ext>
            </a:extLst>
          </p:cNvPr>
          <p:cNvSpPr>
            <a:spLocks noGrp="1"/>
          </p:cNvSpPr>
          <p:nvPr>
            <p:ph type="ctrTitle" hasCustomPrompt="1"/>
          </p:nvPr>
        </p:nvSpPr>
        <p:spPr>
          <a:xfrm>
            <a:off x="812055" y="2950034"/>
            <a:ext cx="7519891" cy="1654624"/>
          </a:xfrm>
        </p:spPr>
        <p:txBody>
          <a:bodyPr anchor="t">
            <a:noAutofit/>
          </a:bodyPr>
          <a:lstStyle>
            <a:lvl1pPr algn="ctr">
              <a:defRPr sz="3600" b="1">
                <a:solidFill>
                  <a:srgbClr val="FFFFFF"/>
                </a:solidFill>
                <a:latin typeface="Poppins" charset="0"/>
                <a:ea typeface="Poppins" charset="0"/>
                <a:cs typeface="Poppins" charset="0"/>
              </a:defRPr>
            </a:lvl1pPr>
          </a:lstStyle>
          <a:p>
            <a:r>
              <a:rPr lang="en-US"/>
              <a:t>Divider Slide Goes Here</a:t>
            </a:r>
          </a:p>
        </p:txBody>
      </p:sp>
    </p:spTree>
    <p:extLst>
      <p:ext uri="{BB962C8B-B14F-4D97-AF65-F5344CB8AC3E}">
        <p14:creationId xmlns:p14="http://schemas.microsoft.com/office/powerpoint/2010/main" val="27641860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0_Divider Slide">
    <p:bg>
      <p:bgPr>
        <a:solidFill>
          <a:srgbClr val="D8DFE1"/>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E31C110-867C-0E18-3DCA-D786A53781C4}"/>
              </a:ext>
            </a:extLst>
          </p:cNvPr>
          <p:cNvSpPr>
            <a:spLocks noGrp="1"/>
          </p:cNvSpPr>
          <p:nvPr>
            <p:ph type="sldNum" sz="quarter" idx="12"/>
          </p:nvPr>
        </p:nvSpPr>
        <p:spPr/>
        <p:txBody>
          <a:bodyPr/>
          <a:lstStyle/>
          <a:p>
            <a:fld id="{10D9F95D-AC17-0940-839F-D4A43295D9C7}" type="slidenum">
              <a:rPr lang="en-US" smtClean="0"/>
              <a:t>‹#›</a:t>
            </a:fld>
            <a:endParaRPr lang="en-US"/>
          </a:p>
        </p:txBody>
      </p:sp>
      <p:pic>
        <p:nvPicPr>
          <p:cNvPr id="4" name="Graphic 3">
            <a:extLst>
              <a:ext uri="{FF2B5EF4-FFF2-40B4-BE49-F238E27FC236}">
                <a16:creationId xmlns:a16="http://schemas.microsoft.com/office/drawing/2014/main" id="{9957E867-16B3-8478-D3A0-10443901515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422662" y="1589313"/>
            <a:ext cx="298677" cy="995590"/>
          </a:xfrm>
          <a:prstGeom prst="rect">
            <a:avLst/>
          </a:prstGeom>
        </p:spPr>
      </p:pic>
      <p:cxnSp>
        <p:nvCxnSpPr>
          <p:cNvPr id="8" name="Straight Connector 7">
            <a:extLst>
              <a:ext uri="{FF2B5EF4-FFF2-40B4-BE49-F238E27FC236}">
                <a16:creationId xmlns:a16="http://schemas.microsoft.com/office/drawing/2014/main" id="{1A9D3BF6-1C48-5AEA-B4A5-9F45CB68C96E}"/>
              </a:ext>
            </a:extLst>
          </p:cNvPr>
          <p:cNvCxnSpPr>
            <a:cxnSpLocks/>
          </p:cNvCxnSpPr>
          <p:nvPr userDrawn="1"/>
        </p:nvCxnSpPr>
        <p:spPr>
          <a:xfrm>
            <a:off x="4721338" y="2285999"/>
            <a:ext cx="3610607" cy="0"/>
          </a:xfrm>
          <a:prstGeom prst="line">
            <a:avLst/>
          </a:prstGeom>
          <a:ln w="22225">
            <a:solidFill>
              <a:srgbClr val="F26724"/>
            </a:solidFill>
          </a:ln>
        </p:spPr>
        <p:style>
          <a:lnRef idx="1">
            <a:schemeClr val="accent1"/>
          </a:lnRef>
          <a:fillRef idx="0">
            <a:schemeClr val="accent1"/>
          </a:fillRef>
          <a:effectRef idx="0">
            <a:schemeClr val="accent1"/>
          </a:effectRef>
          <a:fontRef idx="minor">
            <a:schemeClr val="tx1"/>
          </a:fontRef>
        </p:style>
      </p:cxnSp>
      <p:pic>
        <p:nvPicPr>
          <p:cNvPr id="9" name="Graphic 8">
            <a:extLst>
              <a:ext uri="{FF2B5EF4-FFF2-40B4-BE49-F238E27FC236}">
                <a16:creationId xmlns:a16="http://schemas.microsoft.com/office/drawing/2014/main" id="{2BE175CF-7986-C069-5A63-16FD9E793F24}"/>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857156" y="-1783950"/>
            <a:ext cx="3675104" cy="12250345"/>
          </a:xfrm>
          <a:prstGeom prst="rect">
            <a:avLst/>
          </a:prstGeom>
        </p:spPr>
      </p:pic>
      <p:cxnSp>
        <p:nvCxnSpPr>
          <p:cNvPr id="10" name="Straight Connector 9">
            <a:extLst>
              <a:ext uri="{FF2B5EF4-FFF2-40B4-BE49-F238E27FC236}">
                <a16:creationId xmlns:a16="http://schemas.microsoft.com/office/drawing/2014/main" id="{93BC64CF-71C6-5006-D24C-EC4929B9DA1F}"/>
              </a:ext>
            </a:extLst>
          </p:cNvPr>
          <p:cNvCxnSpPr>
            <a:cxnSpLocks/>
          </p:cNvCxnSpPr>
          <p:nvPr userDrawn="1"/>
        </p:nvCxnSpPr>
        <p:spPr>
          <a:xfrm>
            <a:off x="802481" y="2285999"/>
            <a:ext cx="3610607" cy="0"/>
          </a:xfrm>
          <a:prstGeom prst="line">
            <a:avLst/>
          </a:prstGeom>
          <a:ln w="22225">
            <a:solidFill>
              <a:srgbClr val="F26724"/>
            </a:solidFill>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8D9A7F6C-5913-41E3-8AD4-04FC5C7E3FCC}"/>
              </a:ext>
            </a:extLst>
          </p:cNvPr>
          <p:cNvSpPr>
            <a:spLocks noGrp="1"/>
          </p:cNvSpPr>
          <p:nvPr>
            <p:ph type="ctrTitle" hasCustomPrompt="1"/>
          </p:nvPr>
        </p:nvSpPr>
        <p:spPr>
          <a:xfrm>
            <a:off x="812055" y="2950034"/>
            <a:ext cx="7519891" cy="1654624"/>
          </a:xfrm>
        </p:spPr>
        <p:txBody>
          <a:bodyPr anchor="t">
            <a:noAutofit/>
          </a:bodyPr>
          <a:lstStyle>
            <a:lvl1pPr algn="ctr">
              <a:defRPr sz="3600" b="1">
                <a:solidFill>
                  <a:srgbClr val="131E29"/>
                </a:solidFill>
                <a:latin typeface="Poppins" charset="0"/>
                <a:ea typeface="Poppins" charset="0"/>
                <a:cs typeface="Poppins" charset="0"/>
              </a:defRPr>
            </a:lvl1pPr>
          </a:lstStyle>
          <a:p>
            <a:r>
              <a:rPr lang="en-US"/>
              <a:t>Divider Slide Goes Here</a:t>
            </a:r>
          </a:p>
        </p:txBody>
      </p:sp>
    </p:spTree>
    <p:extLst>
      <p:ext uri="{BB962C8B-B14F-4D97-AF65-F5344CB8AC3E}">
        <p14:creationId xmlns:p14="http://schemas.microsoft.com/office/powerpoint/2010/main" val="22230837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_Divider Slide">
    <p:bg>
      <p:bgPr>
        <a:solidFill>
          <a:srgbClr val="021D49"/>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E31C110-867C-0E18-3DCA-D786A53781C4}"/>
              </a:ext>
            </a:extLst>
          </p:cNvPr>
          <p:cNvSpPr>
            <a:spLocks noGrp="1"/>
          </p:cNvSpPr>
          <p:nvPr>
            <p:ph type="sldNum" sz="quarter" idx="12"/>
          </p:nvPr>
        </p:nvSpPr>
        <p:spPr/>
        <p:txBody>
          <a:bodyPr/>
          <a:lstStyle/>
          <a:p>
            <a:fld id="{10D9F95D-AC17-0940-839F-D4A43295D9C7}" type="slidenum">
              <a:rPr lang="en-US" smtClean="0"/>
              <a:t>‹#›</a:t>
            </a:fld>
            <a:endParaRPr lang="en-US"/>
          </a:p>
        </p:txBody>
      </p:sp>
      <p:pic>
        <p:nvPicPr>
          <p:cNvPr id="4" name="Graphic 3">
            <a:extLst>
              <a:ext uri="{FF2B5EF4-FFF2-40B4-BE49-F238E27FC236}">
                <a16:creationId xmlns:a16="http://schemas.microsoft.com/office/drawing/2014/main" id="{9957E867-16B3-8478-D3A0-10443901515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422662" y="1589313"/>
            <a:ext cx="298677" cy="995590"/>
          </a:xfrm>
          <a:prstGeom prst="rect">
            <a:avLst/>
          </a:prstGeom>
        </p:spPr>
      </p:pic>
      <p:cxnSp>
        <p:nvCxnSpPr>
          <p:cNvPr id="8" name="Straight Connector 7">
            <a:extLst>
              <a:ext uri="{FF2B5EF4-FFF2-40B4-BE49-F238E27FC236}">
                <a16:creationId xmlns:a16="http://schemas.microsoft.com/office/drawing/2014/main" id="{1A9D3BF6-1C48-5AEA-B4A5-9F45CB68C96E}"/>
              </a:ext>
            </a:extLst>
          </p:cNvPr>
          <p:cNvCxnSpPr>
            <a:cxnSpLocks/>
          </p:cNvCxnSpPr>
          <p:nvPr userDrawn="1"/>
        </p:nvCxnSpPr>
        <p:spPr>
          <a:xfrm>
            <a:off x="4721338" y="2285999"/>
            <a:ext cx="3610607" cy="0"/>
          </a:xfrm>
          <a:prstGeom prst="line">
            <a:avLst/>
          </a:prstGeom>
          <a:ln w="22225">
            <a:solidFill>
              <a:srgbClr val="F2672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3BC64CF-71C6-5006-D24C-EC4929B9DA1F}"/>
              </a:ext>
            </a:extLst>
          </p:cNvPr>
          <p:cNvCxnSpPr>
            <a:cxnSpLocks/>
          </p:cNvCxnSpPr>
          <p:nvPr userDrawn="1"/>
        </p:nvCxnSpPr>
        <p:spPr>
          <a:xfrm>
            <a:off x="802481" y="2285999"/>
            <a:ext cx="3610607" cy="0"/>
          </a:xfrm>
          <a:prstGeom prst="line">
            <a:avLst/>
          </a:prstGeom>
          <a:ln w="22225">
            <a:solidFill>
              <a:srgbClr val="F26724"/>
            </a:solidFill>
          </a:ln>
        </p:spPr>
        <p:style>
          <a:lnRef idx="1">
            <a:schemeClr val="accent1"/>
          </a:lnRef>
          <a:fillRef idx="0">
            <a:schemeClr val="accent1"/>
          </a:fillRef>
          <a:effectRef idx="0">
            <a:schemeClr val="accent1"/>
          </a:effectRef>
          <a:fontRef idx="minor">
            <a:schemeClr val="tx1"/>
          </a:fontRef>
        </p:style>
      </p:cxnSp>
      <p:pic>
        <p:nvPicPr>
          <p:cNvPr id="5" name="Graphic 4">
            <a:extLst>
              <a:ext uri="{FF2B5EF4-FFF2-40B4-BE49-F238E27FC236}">
                <a16:creationId xmlns:a16="http://schemas.microsoft.com/office/drawing/2014/main" id="{220638B3-E0E2-4FBD-2C90-26987983F3D8}"/>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842248" y="-1520515"/>
            <a:ext cx="3675104" cy="12250345"/>
          </a:xfrm>
          <a:prstGeom prst="rect">
            <a:avLst/>
          </a:prstGeom>
        </p:spPr>
      </p:pic>
      <p:sp>
        <p:nvSpPr>
          <p:cNvPr id="3" name="Title 1">
            <a:extLst>
              <a:ext uri="{FF2B5EF4-FFF2-40B4-BE49-F238E27FC236}">
                <a16:creationId xmlns:a16="http://schemas.microsoft.com/office/drawing/2014/main" id="{8D9A7F6C-5913-41E3-8AD4-04FC5C7E3FCC}"/>
              </a:ext>
            </a:extLst>
          </p:cNvPr>
          <p:cNvSpPr>
            <a:spLocks noGrp="1"/>
          </p:cNvSpPr>
          <p:nvPr>
            <p:ph type="ctrTitle" hasCustomPrompt="1"/>
          </p:nvPr>
        </p:nvSpPr>
        <p:spPr>
          <a:xfrm>
            <a:off x="812055" y="2950034"/>
            <a:ext cx="7519891" cy="1654624"/>
          </a:xfrm>
        </p:spPr>
        <p:txBody>
          <a:bodyPr anchor="t">
            <a:noAutofit/>
          </a:bodyPr>
          <a:lstStyle>
            <a:lvl1pPr algn="ctr">
              <a:defRPr sz="3600" b="1">
                <a:solidFill>
                  <a:schemeClr val="bg2"/>
                </a:solidFill>
                <a:latin typeface="Poppins" charset="0"/>
                <a:ea typeface="Poppins" charset="0"/>
                <a:cs typeface="Poppins" charset="0"/>
              </a:defRPr>
            </a:lvl1pPr>
          </a:lstStyle>
          <a:p>
            <a:r>
              <a:rPr lang="en-US"/>
              <a:t>Divider Slide Goes Here</a:t>
            </a:r>
          </a:p>
        </p:txBody>
      </p:sp>
    </p:spTree>
    <p:extLst>
      <p:ext uri="{BB962C8B-B14F-4D97-AF65-F5344CB8AC3E}">
        <p14:creationId xmlns:p14="http://schemas.microsoft.com/office/powerpoint/2010/main" val="38192861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0_Two Images">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5EDDFB6E-7800-932D-5649-BB3B8BEC1791}"/>
              </a:ext>
            </a:extLst>
          </p:cNvPr>
          <p:cNvSpPr>
            <a:spLocks noGrp="1"/>
          </p:cNvSpPr>
          <p:nvPr>
            <p:ph type="sldNum" sz="quarter" idx="12"/>
          </p:nvPr>
        </p:nvSpPr>
        <p:spPr/>
        <p:txBody>
          <a:bodyPr/>
          <a:lstStyle/>
          <a:p>
            <a:fld id="{10D9F95D-AC17-0940-839F-D4A43295D9C7}" type="slidenum">
              <a:rPr lang="en-US" smtClean="0"/>
              <a:t>‹#›</a:t>
            </a:fld>
            <a:endParaRPr lang="en-US"/>
          </a:p>
        </p:txBody>
      </p:sp>
      <p:sp>
        <p:nvSpPr>
          <p:cNvPr id="21" name="Bildplatzhalter 2">
            <a:extLst>
              <a:ext uri="{FF2B5EF4-FFF2-40B4-BE49-F238E27FC236}">
                <a16:creationId xmlns:a16="http://schemas.microsoft.com/office/drawing/2014/main" id="{DC9ED99D-5ED1-7F48-14B8-FC148E537C43}"/>
              </a:ext>
            </a:extLst>
          </p:cNvPr>
          <p:cNvSpPr>
            <a:spLocks noGrp="1"/>
          </p:cNvSpPr>
          <p:nvPr>
            <p:ph type="pic" sz="quarter" idx="16"/>
          </p:nvPr>
        </p:nvSpPr>
        <p:spPr>
          <a:xfrm>
            <a:off x="627728" y="2399672"/>
            <a:ext cx="3888534" cy="3347546"/>
          </a:xfrm>
          <a:solidFill>
            <a:srgbClr val="D6D6D6"/>
          </a:solidFill>
          <a:ln w="3175">
            <a:noFill/>
          </a:ln>
          <a:effectLst/>
        </p:spPr>
        <p:txBody>
          <a:bodyPr wrap="square" lIns="144000" tIns="72000" rIns="90000" bIns="108000" anchor="ctr" anchorCtr="0"/>
          <a:lstStyle>
            <a:lvl1pPr marL="0" indent="0" algn="ctr">
              <a:buFont typeface="Arial" panose="020B0604020202020204" pitchFamily="34" charset="0"/>
              <a:buNone/>
              <a:defRPr lang="de-DE" sz="600" kern="1200">
                <a:solidFill>
                  <a:schemeClr val="tx1"/>
                </a:solidFill>
                <a:latin typeface="Calibri" panose="020F0502020204030204" pitchFamily="34" charset="0"/>
                <a:ea typeface="ＭＳ Ｐゴシック" pitchFamily="34" charset="-128"/>
                <a:cs typeface="Calibri" panose="020F0502020204030204" pitchFamily="34" charset="0"/>
              </a:defRPr>
            </a:lvl1pPr>
          </a:lstStyle>
          <a:p>
            <a:pPr lvl="0">
              <a:buClr>
                <a:srgbClr val="AFB4B9"/>
              </a:buClr>
            </a:pPr>
            <a:r>
              <a:rPr lang="en-US" noProof="0"/>
              <a:t>Click icon to add picture</a:t>
            </a:r>
          </a:p>
        </p:txBody>
      </p:sp>
      <p:sp>
        <p:nvSpPr>
          <p:cNvPr id="22" name="Bildplatzhalter 2">
            <a:extLst>
              <a:ext uri="{FF2B5EF4-FFF2-40B4-BE49-F238E27FC236}">
                <a16:creationId xmlns:a16="http://schemas.microsoft.com/office/drawing/2014/main" id="{5CB8CEBA-6307-1BB7-D3CE-DD2E40473CE9}"/>
              </a:ext>
            </a:extLst>
          </p:cNvPr>
          <p:cNvSpPr>
            <a:spLocks noGrp="1"/>
          </p:cNvSpPr>
          <p:nvPr>
            <p:ph type="pic" sz="quarter" idx="17"/>
          </p:nvPr>
        </p:nvSpPr>
        <p:spPr>
          <a:xfrm>
            <a:off x="4679467" y="2399672"/>
            <a:ext cx="3888534" cy="3347546"/>
          </a:xfrm>
          <a:solidFill>
            <a:srgbClr val="D6D6D6"/>
          </a:solidFill>
          <a:ln w="3175">
            <a:noFill/>
          </a:ln>
          <a:effectLst/>
        </p:spPr>
        <p:txBody>
          <a:bodyPr wrap="square" lIns="144000" tIns="72000" rIns="90000" bIns="108000" anchor="ctr" anchorCtr="0"/>
          <a:lstStyle>
            <a:lvl1pPr marL="0" indent="0" algn="ctr">
              <a:buFont typeface="Arial" panose="020B0604020202020204" pitchFamily="34" charset="0"/>
              <a:buNone/>
              <a:defRPr lang="de-DE" sz="600" kern="1200">
                <a:solidFill>
                  <a:schemeClr val="tx1"/>
                </a:solidFill>
                <a:latin typeface="Calibri" panose="020F0502020204030204" pitchFamily="34" charset="0"/>
                <a:ea typeface="ＭＳ Ｐゴシック" pitchFamily="34" charset="-128"/>
                <a:cs typeface="Calibri" panose="020F0502020204030204" pitchFamily="34" charset="0"/>
              </a:defRPr>
            </a:lvl1pPr>
          </a:lstStyle>
          <a:p>
            <a:pPr lvl="0">
              <a:buClr>
                <a:srgbClr val="AFB4B9"/>
              </a:buClr>
            </a:pPr>
            <a:r>
              <a:rPr lang="en-US" noProof="0"/>
              <a:t>Click icon to add picture</a:t>
            </a:r>
          </a:p>
        </p:txBody>
      </p:sp>
      <p:sp>
        <p:nvSpPr>
          <p:cNvPr id="4" name="Title 1">
            <a:extLst>
              <a:ext uri="{FF2B5EF4-FFF2-40B4-BE49-F238E27FC236}">
                <a16:creationId xmlns:a16="http://schemas.microsoft.com/office/drawing/2014/main" id="{F4E3B855-7EFE-C7E0-DA8F-6DDBFBF3A0D7}"/>
              </a:ext>
            </a:extLst>
          </p:cNvPr>
          <p:cNvSpPr>
            <a:spLocks noGrp="1"/>
          </p:cNvSpPr>
          <p:nvPr>
            <p:ph type="title"/>
          </p:nvPr>
        </p:nvSpPr>
        <p:spPr>
          <a:xfrm>
            <a:off x="628650" y="365126"/>
            <a:ext cx="7886700" cy="1325563"/>
          </a:xfrm>
        </p:spPr>
        <p:txBody>
          <a:bodyPr/>
          <a:lstStyle>
            <a:lvl1pPr>
              <a:defRPr>
                <a:solidFill>
                  <a:srgbClr val="021D49"/>
                </a:solidFill>
                <a:latin typeface="Poppins" charset="0"/>
                <a:ea typeface="Poppins" charset="0"/>
                <a:cs typeface="Poppins" charset="0"/>
              </a:defRPr>
            </a:lvl1pPr>
          </a:lstStyle>
          <a:p>
            <a:r>
              <a:rPr lang="en-US"/>
              <a:t>Click to edit Master title style</a:t>
            </a:r>
          </a:p>
        </p:txBody>
      </p:sp>
      <p:sp>
        <p:nvSpPr>
          <p:cNvPr id="5" name="Content Placeholder 2">
            <a:extLst>
              <a:ext uri="{FF2B5EF4-FFF2-40B4-BE49-F238E27FC236}">
                <a16:creationId xmlns:a16="http://schemas.microsoft.com/office/drawing/2014/main" id="{4D480530-20DA-13A3-DB87-0AE8C6CCCF73}"/>
              </a:ext>
            </a:extLst>
          </p:cNvPr>
          <p:cNvSpPr>
            <a:spLocks noGrp="1"/>
          </p:cNvSpPr>
          <p:nvPr>
            <p:ph idx="13" hasCustomPrompt="1"/>
          </p:nvPr>
        </p:nvSpPr>
        <p:spPr>
          <a:xfrm>
            <a:off x="628650" y="1874520"/>
            <a:ext cx="3871913" cy="330200"/>
          </a:xfrm>
        </p:spPr>
        <p:txBody>
          <a:bodyPr>
            <a:normAutofit/>
          </a:bodyPr>
          <a:lstStyle>
            <a:lvl1pPr marL="0" indent="0">
              <a:buNone/>
              <a:defRPr sz="1200" spc="225">
                <a:solidFill>
                  <a:srgbClr val="F26724"/>
                </a:solidFill>
                <a:latin typeface="Roboto" charset="0"/>
                <a:ea typeface="Roboto" charset="0"/>
                <a:cs typeface="Roboto" charset="0"/>
              </a:defRPr>
            </a:lvl1pPr>
          </a:lstStyle>
          <a:p>
            <a:pPr lvl="0"/>
            <a:r>
              <a:rPr lang="en-US"/>
              <a:t>SUBHEADER GOES HERE</a:t>
            </a:r>
          </a:p>
        </p:txBody>
      </p:sp>
      <p:sp>
        <p:nvSpPr>
          <p:cNvPr id="7" name="Content Placeholder 2">
            <a:extLst>
              <a:ext uri="{FF2B5EF4-FFF2-40B4-BE49-F238E27FC236}">
                <a16:creationId xmlns:a16="http://schemas.microsoft.com/office/drawing/2014/main" id="{3522D68E-7678-E90B-19F2-F47DF9BE19F1}"/>
              </a:ext>
            </a:extLst>
          </p:cNvPr>
          <p:cNvSpPr>
            <a:spLocks noGrp="1"/>
          </p:cNvSpPr>
          <p:nvPr>
            <p:ph idx="15" hasCustomPrompt="1"/>
          </p:nvPr>
        </p:nvSpPr>
        <p:spPr>
          <a:xfrm>
            <a:off x="4683442" y="1874520"/>
            <a:ext cx="3871913" cy="330200"/>
          </a:xfrm>
        </p:spPr>
        <p:txBody>
          <a:bodyPr>
            <a:normAutofit/>
          </a:bodyPr>
          <a:lstStyle>
            <a:lvl1pPr marL="0" indent="0">
              <a:buNone/>
              <a:defRPr sz="1200" spc="225">
                <a:solidFill>
                  <a:srgbClr val="F26724"/>
                </a:solidFill>
                <a:latin typeface="Roboto" charset="0"/>
                <a:ea typeface="Roboto" charset="0"/>
                <a:cs typeface="Roboto" charset="0"/>
              </a:defRPr>
            </a:lvl1pPr>
          </a:lstStyle>
          <a:p>
            <a:pPr lvl="0"/>
            <a:r>
              <a:rPr lang="en-US"/>
              <a:t>SUBHEADER GOES HERE</a:t>
            </a:r>
          </a:p>
        </p:txBody>
      </p:sp>
      <p:sp>
        <p:nvSpPr>
          <p:cNvPr id="8" name="Rectangle 7">
            <a:extLst>
              <a:ext uri="{FF2B5EF4-FFF2-40B4-BE49-F238E27FC236}">
                <a16:creationId xmlns:a16="http://schemas.microsoft.com/office/drawing/2014/main" id="{6DFF6268-12AE-924F-D11E-8A39DFE913D1}"/>
              </a:ext>
            </a:extLst>
          </p:cNvPr>
          <p:cNvSpPr/>
          <p:nvPr userDrawn="1"/>
        </p:nvSpPr>
        <p:spPr>
          <a:xfrm>
            <a:off x="0" y="1"/>
            <a:ext cx="9144000" cy="365125"/>
          </a:xfrm>
          <a:prstGeom prst="rect">
            <a:avLst/>
          </a:prstGeom>
          <a:solidFill>
            <a:srgbClr val="02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4581074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1_One Image and Content">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5EDDFB6E-7800-932D-5649-BB3B8BEC1791}"/>
              </a:ext>
            </a:extLst>
          </p:cNvPr>
          <p:cNvSpPr>
            <a:spLocks noGrp="1"/>
          </p:cNvSpPr>
          <p:nvPr>
            <p:ph type="sldNum" sz="quarter" idx="12"/>
          </p:nvPr>
        </p:nvSpPr>
        <p:spPr/>
        <p:txBody>
          <a:bodyPr/>
          <a:lstStyle/>
          <a:p>
            <a:fld id="{10D9F95D-AC17-0940-839F-D4A43295D9C7}" type="slidenum">
              <a:rPr lang="en-US" smtClean="0"/>
              <a:t>‹#›</a:t>
            </a:fld>
            <a:endParaRPr lang="en-US"/>
          </a:p>
        </p:txBody>
      </p:sp>
      <p:sp>
        <p:nvSpPr>
          <p:cNvPr id="21" name="Bildplatzhalter 2">
            <a:extLst>
              <a:ext uri="{FF2B5EF4-FFF2-40B4-BE49-F238E27FC236}">
                <a16:creationId xmlns:a16="http://schemas.microsoft.com/office/drawing/2014/main" id="{DC9ED99D-5ED1-7F48-14B8-FC148E537C43}"/>
              </a:ext>
            </a:extLst>
          </p:cNvPr>
          <p:cNvSpPr>
            <a:spLocks noGrp="1"/>
          </p:cNvSpPr>
          <p:nvPr>
            <p:ph type="pic" sz="quarter" idx="16"/>
          </p:nvPr>
        </p:nvSpPr>
        <p:spPr>
          <a:xfrm>
            <a:off x="627728" y="1874520"/>
            <a:ext cx="3888534" cy="3872698"/>
          </a:xfrm>
          <a:solidFill>
            <a:srgbClr val="D6D6D6"/>
          </a:solidFill>
          <a:ln w="3175">
            <a:noFill/>
          </a:ln>
          <a:effectLst/>
        </p:spPr>
        <p:txBody>
          <a:bodyPr wrap="square" lIns="144000" tIns="72000" rIns="90000" bIns="108000" anchor="ctr" anchorCtr="0"/>
          <a:lstStyle>
            <a:lvl1pPr marL="0" indent="0" algn="ctr">
              <a:buFont typeface="Arial" panose="020B0604020202020204" pitchFamily="34" charset="0"/>
              <a:buNone/>
              <a:defRPr lang="de-DE" sz="600" kern="1200">
                <a:solidFill>
                  <a:schemeClr val="tx1"/>
                </a:solidFill>
                <a:latin typeface="Calibri" panose="020F0502020204030204" pitchFamily="34" charset="0"/>
                <a:ea typeface="ＭＳ Ｐゴシック" pitchFamily="34" charset="-128"/>
                <a:cs typeface="Calibri" panose="020F0502020204030204" pitchFamily="34" charset="0"/>
              </a:defRPr>
            </a:lvl1pPr>
          </a:lstStyle>
          <a:p>
            <a:pPr lvl="0">
              <a:buClr>
                <a:srgbClr val="AFB4B9"/>
              </a:buClr>
            </a:pPr>
            <a:r>
              <a:rPr lang="en-US" noProof="0"/>
              <a:t>Click icon to add picture</a:t>
            </a:r>
          </a:p>
        </p:txBody>
      </p:sp>
      <p:sp>
        <p:nvSpPr>
          <p:cNvPr id="11" name="Content Placeholder 2">
            <a:extLst>
              <a:ext uri="{FF2B5EF4-FFF2-40B4-BE49-F238E27FC236}">
                <a16:creationId xmlns:a16="http://schemas.microsoft.com/office/drawing/2014/main" id="{1E6DFE60-BCB3-1B4E-C9F5-E9BE3E1EF1AC}"/>
              </a:ext>
            </a:extLst>
          </p:cNvPr>
          <p:cNvSpPr>
            <a:spLocks noGrp="1"/>
          </p:cNvSpPr>
          <p:nvPr>
            <p:ph idx="14"/>
          </p:nvPr>
        </p:nvSpPr>
        <p:spPr>
          <a:xfrm>
            <a:off x="4683442" y="1874520"/>
            <a:ext cx="3871913" cy="4069080"/>
          </a:xfrm>
        </p:spPr>
        <p:txBody>
          <a:bodyPr/>
          <a:lstStyle>
            <a:lvl1pPr>
              <a:defRPr>
                <a:latin typeface="Roboto" charset="0"/>
                <a:ea typeface="Roboto" charset="0"/>
                <a:cs typeface="Roboto" charset="0"/>
              </a:defRPr>
            </a:lvl1pPr>
            <a:lvl2pPr>
              <a:defRPr>
                <a:latin typeface="Roboto" charset="0"/>
                <a:ea typeface="Roboto" charset="0"/>
                <a:cs typeface="Roboto" charset="0"/>
              </a:defRPr>
            </a:lvl2pPr>
            <a:lvl3pPr>
              <a:defRPr>
                <a:latin typeface="Roboto" charset="0"/>
                <a:ea typeface="Roboto" charset="0"/>
                <a:cs typeface="Roboto" charset="0"/>
              </a:defRPr>
            </a:lvl3pPr>
            <a:lvl4pPr>
              <a:defRPr>
                <a:latin typeface="Roboto" charset="0"/>
                <a:ea typeface="Roboto" charset="0"/>
                <a:cs typeface="Roboto" charset="0"/>
              </a:defRPr>
            </a:lvl4pPr>
            <a:lvl5pPr>
              <a:defRPr>
                <a:latin typeface="Roboto" charset="0"/>
                <a:ea typeface="Roboto" charset="0"/>
                <a:cs typeface="Roboto"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B5FFD2E7-1F4F-70B1-1329-E04B7C2BCDEC}"/>
              </a:ext>
            </a:extLst>
          </p:cNvPr>
          <p:cNvSpPr/>
          <p:nvPr userDrawn="1"/>
        </p:nvSpPr>
        <p:spPr>
          <a:xfrm>
            <a:off x="0" y="1"/>
            <a:ext cx="9144000" cy="365125"/>
          </a:xfrm>
          <a:prstGeom prst="rect">
            <a:avLst/>
          </a:prstGeom>
          <a:solidFill>
            <a:srgbClr val="02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 name="Title 1">
            <a:extLst>
              <a:ext uri="{FF2B5EF4-FFF2-40B4-BE49-F238E27FC236}">
                <a16:creationId xmlns:a16="http://schemas.microsoft.com/office/drawing/2014/main" id="{C6BF1337-A1E3-77C5-37E3-FC8B60C2DD2F}"/>
              </a:ext>
            </a:extLst>
          </p:cNvPr>
          <p:cNvSpPr>
            <a:spLocks noGrp="1"/>
          </p:cNvSpPr>
          <p:nvPr>
            <p:ph type="title"/>
          </p:nvPr>
        </p:nvSpPr>
        <p:spPr>
          <a:xfrm>
            <a:off x="628650" y="365126"/>
            <a:ext cx="7886700" cy="1325563"/>
          </a:xfrm>
        </p:spPr>
        <p:txBody>
          <a:bodyPr/>
          <a:lstStyle>
            <a:lvl1pPr>
              <a:defRPr>
                <a:solidFill>
                  <a:srgbClr val="021D49"/>
                </a:solidFill>
                <a:latin typeface="Poppins" charset="0"/>
                <a:ea typeface="Poppins" charset="0"/>
                <a:cs typeface="Poppins" charset="0"/>
              </a:defRPr>
            </a:lvl1pPr>
          </a:lstStyle>
          <a:p>
            <a:r>
              <a:rPr lang="en-US"/>
              <a:t>Click to edit Master title style</a:t>
            </a:r>
          </a:p>
        </p:txBody>
      </p:sp>
    </p:spTree>
    <p:extLst>
      <p:ext uri="{BB962C8B-B14F-4D97-AF65-F5344CB8AC3E}">
        <p14:creationId xmlns:p14="http://schemas.microsoft.com/office/powerpoint/2010/main" val="41565136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2_Large Image">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5EDDFB6E-7800-932D-5649-BB3B8BEC1791}"/>
              </a:ext>
            </a:extLst>
          </p:cNvPr>
          <p:cNvSpPr>
            <a:spLocks noGrp="1"/>
          </p:cNvSpPr>
          <p:nvPr>
            <p:ph type="sldNum" sz="quarter" idx="12"/>
          </p:nvPr>
        </p:nvSpPr>
        <p:spPr/>
        <p:txBody>
          <a:bodyPr/>
          <a:lstStyle/>
          <a:p>
            <a:fld id="{10D9F95D-AC17-0940-839F-D4A43295D9C7}" type="slidenum">
              <a:rPr lang="en-US" smtClean="0"/>
              <a:t>‹#›</a:t>
            </a:fld>
            <a:endParaRPr lang="en-US"/>
          </a:p>
        </p:txBody>
      </p:sp>
      <p:sp>
        <p:nvSpPr>
          <p:cNvPr id="17" name="Rectangle 16">
            <a:extLst>
              <a:ext uri="{FF2B5EF4-FFF2-40B4-BE49-F238E27FC236}">
                <a16:creationId xmlns:a16="http://schemas.microsoft.com/office/drawing/2014/main" id="{A76F4C72-DC14-F163-7F95-786EA2162833}"/>
              </a:ext>
            </a:extLst>
          </p:cNvPr>
          <p:cNvSpPr/>
          <p:nvPr userDrawn="1"/>
        </p:nvSpPr>
        <p:spPr>
          <a:xfrm>
            <a:off x="0" y="1"/>
            <a:ext cx="9144000" cy="1812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Rectangle 11">
            <a:extLst>
              <a:ext uri="{FF2B5EF4-FFF2-40B4-BE49-F238E27FC236}">
                <a16:creationId xmlns:a16="http://schemas.microsoft.com/office/drawing/2014/main" id="{69145B45-4E3E-3147-A79E-22AE312DBBF7}"/>
              </a:ext>
            </a:extLst>
          </p:cNvPr>
          <p:cNvSpPr/>
          <p:nvPr userDrawn="1"/>
        </p:nvSpPr>
        <p:spPr>
          <a:xfrm flipV="1">
            <a:off x="7888543" y="0"/>
            <a:ext cx="1255457" cy="1812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Bildplatzhalter 2">
            <a:extLst>
              <a:ext uri="{FF2B5EF4-FFF2-40B4-BE49-F238E27FC236}">
                <a16:creationId xmlns:a16="http://schemas.microsoft.com/office/drawing/2014/main" id="{0B21B18F-C681-2CE6-F26B-1C64EE8CACAF}"/>
              </a:ext>
            </a:extLst>
          </p:cNvPr>
          <p:cNvSpPr>
            <a:spLocks noGrp="1"/>
          </p:cNvSpPr>
          <p:nvPr>
            <p:ph type="pic" sz="quarter" idx="16"/>
          </p:nvPr>
        </p:nvSpPr>
        <p:spPr>
          <a:xfrm>
            <a:off x="0" y="0"/>
            <a:ext cx="9144000" cy="5943600"/>
          </a:xfrm>
          <a:solidFill>
            <a:srgbClr val="D6D6D6"/>
          </a:solidFill>
          <a:ln w="3175">
            <a:noFill/>
          </a:ln>
          <a:effectLst/>
        </p:spPr>
        <p:txBody>
          <a:bodyPr wrap="square" lIns="144000" tIns="72000" rIns="90000" bIns="108000" anchor="ctr" anchorCtr="0"/>
          <a:lstStyle>
            <a:lvl1pPr marL="0" indent="0" algn="ctr">
              <a:buFont typeface="Arial" panose="020B0604020202020204" pitchFamily="34" charset="0"/>
              <a:buNone/>
              <a:defRPr lang="de-DE" sz="600" kern="1200">
                <a:solidFill>
                  <a:schemeClr val="tx1"/>
                </a:solidFill>
                <a:latin typeface="Calibri" panose="020F0502020204030204" pitchFamily="34" charset="0"/>
                <a:ea typeface="ＭＳ Ｐゴシック" pitchFamily="34" charset="-128"/>
                <a:cs typeface="Calibri" panose="020F0502020204030204" pitchFamily="34" charset="0"/>
              </a:defRPr>
            </a:lvl1pPr>
          </a:lstStyle>
          <a:p>
            <a:pPr lvl="0">
              <a:buClr>
                <a:srgbClr val="AFB4B9"/>
              </a:buClr>
            </a:pPr>
            <a:r>
              <a:rPr lang="en-US" noProof="0"/>
              <a:t>Click icon to add picture</a:t>
            </a:r>
          </a:p>
        </p:txBody>
      </p:sp>
    </p:spTree>
    <p:extLst>
      <p:ext uri="{BB962C8B-B14F-4D97-AF65-F5344CB8AC3E}">
        <p14:creationId xmlns:p14="http://schemas.microsoft.com/office/powerpoint/2010/main" val="3642369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6"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480D6307-7CEC-453A-9EA8-0A0D39EAC1D7}" type="datetimeFigureOut">
              <a:rPr lang="en-US" smtClean="0"/>
              <a:t>11/9/2023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F03DF0A9-83C0-4D5E-A6A6-E6390469C07E}" type="slidenum">
              <a:rPr lang="en-US" smtClean="0"/>
              <a:t>‹#›</a:t>
            </a:fld>
            <a:endParaRPr lang="en-US"/>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a:t>Click to edit Master title style</a:t>
            </a:r>
          </a:p>
        </p:txBody>
      </p:sp>
    </p:spTree>
  </p:cSld>
  <p:clrMap bg1="lt1" tx1="dk1" bg2="lt2" tx2="dk2" accent1="accent1" accent2="accent2" accent3="accent3" accent4="accent4" accent5="accent5" accent6="accent6" hlink="hlink" folHlink="folHlink"/>
  <p:sldLayoutIdLst>
    <p:sldLayoutId id="2147483677" r:id="rId1"/>
    <p:sldLayoutId id="2147483662" r:id="rId2"/>
    <p:sldLayoutId id="2147483663" r:id="rId3"/>
    <p:sldLayoutId id="2147483678" r:id="rId4"/>
    <p:sldLayoutId id="2147483665" r:id="rId5"/>
    <p:sldLayoutId id="2147483673" r:id="rId6"/>
    <p:sldLayoutId id="2147483674" r:id="rId7"/>
    <p:sldLayoutId id="2147483675" r:id="rId8"/>
    <p:sldLayoutId id="2147483672" r:id="rId9"/>
    <p:sldLayoutId id="2147483679" r:id="rId10"/>
    <p:sldLayoutId id="2147483680"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739B49-D71C-B869-5149-1B6D0868264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932F8E-B887-1745-29B1-F12B58C95268}"/>
              </a:ext>
            </a:extLst>
          </p:cNvPr>
          <p:cNvSpPr>
            <a:spLocks noGrp="1"/>
          </p:cNvSpPr>
          <p:nvPr>
            <p:ph type="body" idx="1"/>
          </p:nvPr>
        </p:nvSpPr>
        <p:spPr>
          <a:xfrm>
            <a:off x="628650" y="1825626"/>
            <a:ext cx="7886700" cy="41179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0B3684A8-E50E-121B-F78C-12A403730893}"/>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0D9F95D-AC17-0940-839F-D4A43295D9C7}" type="slidenum">
              <a:rPr lang="en-US" smtClean="0"/>
              <a:t>‹#›</a:t>
            </a:fld>
            <a:endParaRPr lang="en-US"/>
          </a:p>
        </p:txBody>
      </p:sp>
    </p:spTree>
    <p:extLst>
      <p:ext uri="{BB962C8B-B14F-4D97-AF65-F5344CB8AC3E}">
        <p14:creationId xmlns:p14="http://schemas.microsoft.com/office/powerpoint/2010/main" val="2481617343"/>
      </p:ext>
    </p:extLst>
  </p:cSld>
  <p:clrMap bg1="lt1" tx1="dk1" bg2="lt2" tx2="dk2" accent1="accent1" accent2="accent2" accent3="accent3" accent4="accent4" accent5="accent5" accent6="accent6" hlink="hlink" folHlink="folHlink"/>
  <p:sldLayoutIdLst>
    <p:sldLayoutId id="2147483862" r:id="rId1"/>
    <p:sldLayoutId id="2147483669" r:id="rId2"/>
    <p:sldLayoutId id="2147483863" r:id="rId3"/>
    <p:sldLayoutId id="2147483652" r:id="rId4"/>
    <p:sldLayoutId id="2147483650" r:id="rId5"/>
    <p:sldLayoutId id="2147483659" r:id="rId6"/>
    <p:sldLayoutId id="2147483658" r:id="rId7"/>
    <p:sldLayoutId id="2147483864" r:id="rId8"/>
    <p:sldLayoutId id="2147483865" r:id="rId9"/>
    <p:sldLayoutId id="2147483866" r:id="rId10"/>
    <p:sldLayoutId id="2147483867" r:id="rId11"/>
    <p:sldLayoutId id="2147483859" r:id="rId12"/>
    <p:sldLayoutId id="2147483660" r:id="rId13"/>
    <p:sldLayoutId id="2147483661" r:id="rId14"/>
    <p:sldLayoutId id="2147483664" r:id="rId15"/>
  </p:sldLayoutIdLst>
  <p:txStyles>
    <p:titleStyle>
      <a:lvl1pPr algn="l" defTabSz="685800" rtl="0" eaLnBrk="1" latinLnBrk="0" hangingPunct="1">
        <a:lnSpc>
          <a:spcPct val="90000"/>
        </a:lnSpc>
        <a:spcBef>
          <a:spcPct val="0"/>
        </a:spcBef>
        <a:buNone/>
        <a:defRPr sz="3300" b="1" i="0" kern="1200">
          <a:solidFill>
            <a:srgbClr val="021D49"/>
          </a:solidFill>
          <a:latin typeface="Helvetica" pitchFamily="2" charset="0"/>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rgbClr val="333333"/>
          </a:solidFill>
          <a:latin typeface="Helvetica" pitchFamily="2" charset="0"/>
          <a:ea typeface="+mn-ea"/>
          <a:cs typeface="Arial" panose="020B0604020202020204" pitchFamily="34" charset="0"/>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rgbClr val="333333"/>
          </a:solidFill>
          <a:latin typeface="Helvetica" pitchFamily="2" charset="0"/>
          <a:ea typeface="+mn-ea"/>
          <a:cs typeface="Arial" panose="020B0604020202020204" pitchFamily="34" charset="0"/>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rgbClr val="333333"/>
          </a:solidFill>
          <a:latin typeface="Helvetica" pitchFamily="2" charset="0"/>
          <a:ea typeface="+mn-ea"/>
          <a:cs typeface="Arial" panose="020B0604020202020204" pitchFamily="34" charset="0"/>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rgbClr val="333333"/>
          </a:solidFill>
          <a:latin typeface="Helvetica" pitchFamily="2" charset="0"/>
          <a:ea typeface="+mn-ea"/>
          <a:cs typeface="Arial" panose="020B0604020202020204" pitchFamily="34" charset="0"/>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rgbClr val="333333"/>
          </a:solidFill>
          <a:latin typeface="Helvetica" pitchFamily="2"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png"/><Relationship Id="rId4" Type="http://schemas.openxmlformats.org/officeDocument/2006/relationships/image" Target="../media/image13.png"/></Relationships>
</file>

<file path=ppt/slides/_rels/slide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7.xml"/><Relationship Id="rId5" Type="http://schemas.openxmlformats.org/officeDocument/2006/relationships/image" Target="../media/image13.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3.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3.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3.png"/><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3.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3.png"/><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7.xml"/><Relationship Id="rId4" Type="http://schemas.openxmlformats.org/officeDocument/2006/relationships/image" Target="../media/image13.png"/></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8.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9.jpeg"/><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49690-7CDC-78AE-7192-D42F4425A6C7}"/>
              </a:ext>
            </a:extLst>
          </p:cNvPr>
          <p:cNvSpPr>
            <a:spLocks noGrp="1"/>
          </p:cNvSpPr>
          <p:nvPr>
            <p:ph type="ctrTitle"/>
          </p:nvPr>
        </p:nvSpPr>
        <p:spPr>
          <a:xfrm>
            <a:off x="787941" y="2906919"/>
            <a:ext cx="7536504" cy="1536018"/>
          </a:xfrm>
        </p:spPr>
        <p:txBody>
          <a:bodyPr/>
          <a:lstStyle/>
          <a:p>
            <a:r>
              <a:rPr lang="en-US"/>
              <a:t>Respiratory Protection Training</a:t>
            </a:r>
          </a:p>
        </p:txBody>
      </p:sp>
      <p:pic>
        <p:nvPicPr>
          <p:cNvPr id="4" name="Graphic 2">
            <a:extLst>
              <a:ext uri="{FF2B5EF4-FFF2-40B4-BE49-F238E27FC236}">
                <a16:creationId xmlns:a16="http://schemas.microsoft.com/office/drawing/2014/main" id="{5A8DC259-6E40-DC6C-93A9-990BDFE9712E}"/>
              </a:ext>
            </a:extLst>
          </p:cNvPr>
          <p:cNvPicPr>
            <a:picLocks noChangeAspect="1"/>
          </p:cNvPicPr>
          <p:nvPr/>
        </p:nvPicPr>
        <p:blipFill>
          <a:blip r:embed="rId2"/>
          <a:srcRect/>
          <a:stretch/>
        </p:blipFill>
        <p:spPr>
          <a:xfrm>
            <a:off x="3379862" y="1431753"/>
            <a:ext cx="2384276" cy="1092865"/>
          </a:xfrm>
          <a:prstGeom prst="rect">
            <a:avLst/>
          </a:prstGeom>
        </p:spPr>
      </p:pic>
    </p:spTree>
    <p:extLst>
      <p:ext uri="{BB962C8B-B14F-4D97-AF65-F5344CB8AC3E}">
        <p14:creationId xmlns:p14="http://schemas.microsoft.com/office/powerpoint/2010/main" val="2426293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8DE38-35E0-F329-E112-EC82AEF912CD}"/>
              </a:ext>
            </a:extLst>
          </p:cNvPr>
          <p:cNvSpPr>
            <a:spLocks noGrp="1"/>
          </p:cNvSpPr>
          <p:nvPr>
            <p:ph type="title"/>
          </p:nvPr>
        </p:nvSpPr>
        <p:spPr/>
        <p:txBody>
          <a:bodyPr/>
          <a:lstStyle/>
          <a:p>
            <a:pPr algn="ctr"/>
            <a:r>
              <a:rPr lang="en-US"/>
              <a:t>What is a Respirator</a:t>
            </a:r>
          </a:p>
        </p:txBody>
      </p:sp>
      <p:pic>
        <p:nvPicPr>
          <p:cNvPr id="3" name="Graphic 1">
            <a:extLst>
              <a:ext uri="{FF2B5EF4-FFF2-40B4-BE49-F238E27FC236}">
                <a16:creationId xmlns:a16="http://schemas.microsoft.com/office/drawing/2014/main" id="{49C0972D-F01C-4BCC-5946-D03426F2CC22}"/>
              </a:ext>
            </a:extLst>
          </p:cNvPr>
          <p:cNvPicPr>
            <a:picLocks noChangeAspect="1"/>
          </p:cNvPicPr>
          <p:nvPr/>
        </p:nvPicPr>
        <p:blipFill>
          <a:blip r:embed="rId4"/>
          <a:srcRect/>
          <a:stretch/>
        </p:blipFill>
        <p:spPr>
          <a:xfrm>
            <a:off x="628650" y="5401364"/>
            <a:ext cx="1113623" cy="527505"/>
          </a:xfrm>
          <a:prstGeom prst="rect">
            <a:avLst/>
          </a:prstGeom>
          <a:noFill/>
        </p:spPr>
      </p:pic>
      <p:pic>
        <p:nvPicPr>
          <p:cNvPr id="4" name="What is a  Respirator.m4v">
            <a:hlinkClick r:id="" action="ppaction://media"/>
            <a:extLst>
              <a:ext uri="{FF2B5EF4-FFF2-40B4-BE49-F238E27FC236}">
                <a16:creationId xmlns:a16="http://schemas.microsoft.com/office/drawing/2014/main" id="{EBC92598-D406-1E08-4A75-C7BE7BDE88B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00227" y="1996603"/>
            <a:ext cx="5831681" cy="3280172"/>
          </a:xfrm>
          <a:prstGeom prst="rect">
            <a:avLst/>
          </a:prstGeom>
        </p:spPr>
      </p:pic>
    </p:spTree>
    <p:extLst>
      <p:ext uri="{BB962C8B-B14F-4D97-AF65-F5344CB8AC3E}">
        <p14:creationId xmlns:p14="http://schemas.microsoft.com/office/powerpoint/2010/main" val="21455467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p:txBody>
          <a:bodyPr>
            <a:normAutofit/>
          </a:bodyPr>
          <a:lstStyle/>
          <a:p>
            <a:pPr algn="ctr"/>
            <a:r>
              <a:rPr lang="en-US"/>
              <a:t>Why is a Respiratory Necessary</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p:txBody>
          <a:bodyPr/>
          <a:lstStyle/>
          <a:p>
            <a:r>
              <a:rPr lang="en-US"/>
              <a:t>MCOME staff that have direct contact with decedents, human remains and bodily fluids have the possibility of exposure to hazards such as Aerosol Transmissible Disease (ATDs)or Chemicals. </a:t>
            </a:r>
          </a:p>
          <a:p>
            <a:r>
              <a:rPr lang="en-US"/>
              <a:t>Respirators are one method to help lower this risk by reducing the concentration of inhaled contaminates.</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346276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p:txBody>
          <a:bodyPr>
            <a:normAutofit/>
          </a:bodyPr>
          <a:lstStyle/>
          <a:p>
            <a:pPr algn="ctr"/>
            <a:r>
              <a:rPr lang="en-US"/>
              <a:t>Aerosol Transmissible Diseases (ATDs)</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p:txBody>
          <a:bodyPr/>
          <a:lstStyle/>
          <a:p>
            <a:r>
              <a:rPr lang="en-US"/>
              <a:t>ATDs are diseases or pathogens that can be aerosolized from bodily fluids and require airborne or droplet precautions. </a:t>
            </a:r>
          </a:p>
          <a:p>
            <a:pPr lvl="1"/>
            <a:r>
              <a:rPr lang="en-US"/>
              <a:t>Examples include: influenza, tuberculosis, COVID, meningitis, etc.</a:t>
            </a:r>
          </a:p>
          <a:p>
            <a:r>
              <a:rPr lang="en-US"/>
              <a:t>Autopsies, blood draws, and manipulating the decedent increase the risk of ATD exposure.</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181069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p:txBody>
          <a:bodyPr>
            <a:normAutofit/>
          </a:bodyPr>
          <a:lstStyle/>
          <a:p>
            <a:pPr algn="ctr"/>
            <a:r>
              <a:rPr lang="en-US"/>
              <a:t>Chemicals</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628650" y="2045321"/>
            <a:ext cx="7886700" cy="3348747"/>
          </a:xfrm>
        </p:spPr>
        <p:txBody>
          <a:bodyPr>
            <a:normAutofit fontScale="92500" lnSpcReduction="20000"/>
          </a:bodyPr>
          <a:lstStyle/>
          <a:p>
            <a:r>
              <a:rPr lang="en-US"/>
              <a:t>Formaldehyde</a:t>
            </a:r>
          </a:p>
          <a:p>
            <a:pPr lvl="1"/>
            <a:r>
              <a:rPr lang="en-US"/>
              <a:t>Colorless, strong smelling, and often found in aqueous solutions.</a:t>
            </a:r>
          </a:p>
          <a:p>
            <a:pPr lvl="1"/>
            <a:r>
              <a:rPr lang="en-US"/>
              <a:t>Commonly used as a preservative in medical laboratories and mortuaries. </a:t>
            </a:r>
          </a:p>
          <a:p>
            <a:pPr lvl="2"/>
            <a:r>
              <a:rPr lang="en-US"/>
              <a:t>Formaldehyde sampling is being conducted to ensure exposure is below OSHA permissible exposure limit (PEL). </a:t>
            </a:r>
          </a:p>
          <a:p>
            <a:pPr lvl="1"/>
            <a:r>
              <a:rPr lang="en-US"/>
              <a:t>Monitoring in our laboratory has shown exposure of formaldehyde in lab work areas during an 8-hour period is below OSHA PEL and respiratory protection is not required. </a:t>
            </a:r>
          </a:p>
          <a:p>
            <a:r>
              <a:rPr lang="en-US"/>
              <a:t>Acetonitrile</a:t>
            </a:r>
          </a:p>
          <a:p>
            <a:pPr lvl="1"/>
            <a:r>
              <a:rPr lang="en-US"/>
              <a:t>Monitoring has shown exposure during disposal of acetonitrile is below OSHA PEL and respiratory protection is not required.</a:t>
            </a:r>
          </a:p>
          <a:p>
            <a:r>
              <a:rPr lang="en-US"/>
              <a:t>Butyl Chloride</a:t>
            </a:r>
          </a:p>
          <a:p>
            <a:pPr lvl="1"/>
            <a:r>
              <a:rPr lang="en-US"/>
              <a:t>Monitoring of Butyl Chloride, or 1-chlorobutane is below OSHA PEL and respiratory protection is not required.</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3895335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p:txBody>
          <a:bodyPr>
            <a:normAutofit/>
          </a:bodyPr>
          <a:lstStyle/>
          <a:p>
            <a:pPr algn="ctr"/>
            <a:r>
              <a:rPr lang="en-US"/>
              <a:t>Hierarchy of Controls Used to Reduce Risk</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628650" y="2389357"/>
            <a:ext cx="7886700" cy="2940185"/>
          </a:xfrm>
        </p:spPr>
        <p:txBody>
          <a:bodyPr>
            <a:normAutofit/>
          </a:bodyPr>
          <a:lstStyle/>
          <a:p>
            <a:r>
              <a:rPr lang="en-US"/>
              <a:t>Engineering Controls</a:t>
            </a:r>
          </a:p>
          <a:p>
            <a:r>
              <a:rPr lang="en-US"/>
              <a:t>Administrative Controls</a:t>
            </a:r>
          </a:p>
          <a:p>
            <a:r>
              <a:rPr lang="en-US"/>
              <a:t>PPR (respirators)</a:t>
            </a:r>
          </a:p>
          <a:p>
            <a:endParaRPr lang="en-US"/>
          </a:p>
          <a:p>
            <a:r>
              <a:rPr lang="en-US"/>
              <a:t>Respirators are the last line of defense. </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2748825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p:txBody>
          <a:bodyPr>
            <a:normAutofit/>
          </a:bodyPr>
          <a:lstStyle/>
          <a:p>
            <a:pPr algn="ctr"/>
            <a:r>
              <a:rPr lang="en-US"/>
              <a:t>Engineering Controls </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p:txBody>
          <a:bodyPr/>
          <a:lstStyle/>
          <a:p>
            <a:r>
              <a:rPr lang="en-US"/>
              <a:t>Examinations</a:t>
            </a:r>
          </a:p>
          <a:p>
            <a:pPr lvl="1"/>
            <a:r>
              <a:rPr lang="en-US"/>
              <a:t>Negative pressure Examination Suite with 15 air exchanges every hour</a:t>
            </a:r>
          </a:p>
          <a:p>
            <a:pPr lvl="1"/>
            <a:r>
              <a:rPr lang="en-US"/>
              <a:t>Negative pressure Special Procedure Suite with 30 air exchanges every hour</a:t>
            </a:r>
          </a:p>
          <a:p>
            <a:pPr lvl="1"/>
            <a:r>
              <a:rPr lang="en-US"/>
              <a:t>Down draft tables </a:t>
            </a:r>
          </a:p>
          <a:p>
            <a:pPr lvl="1"/>
            <a:r>
              <a:rPr lang="en-US"/>
              <a:t>Designed to pull the contaminants away from OME personnel</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4044354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p:txBody>
          <a:bodyPr>
            <a:normAutofit/>
          </a:bodyPr>
          <a:lstStyle/>
          <a:p>
            <a:pPr algn="ctr"/>
            <a:r>
              <a:rPr lang="en-US"/>
              <a:t>Engineering Controls </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p:txBody>
          <a:bodyPr/>
          <a:lstStyle/>
          <a:p>
            <a:r>
              <a:rPr lang="en-US" sz="2625"/>
              <a:t>Laboratory</a:t>
            </a:r>
          </a:p>
          <a:p>
            <a:pPr lvl="1"/>
            <a:r>
              <a:rPr lang="en-US" sz="1950"/>
              <a:t>All fume hoods are inspected and certified annually</a:t>
            </a:r>
          </a:p>
          <a:p>
            <a:pPr lvl="1"/>
            <a:r>
              <a:rPr lang="en-US" sz="1950"/>
              <a:t>All chemical storage areas are adequate and well ventilated</a:t>
            </a:r>
          </a:p>
          <a:p>
            <a:pPr lvl="1"/>
            <a:r>
              <a:rPr lang="en-US" sz="1950"/>
              <a:t>General and local ventilation – including use of fume hoods</a:t>
            </a:r>
          </a:p>
          <a:p>
            <a:pPr lvl="1"/>
            <a:r>
              <a:rPr lang="en-US" sz="1950"/>
              <a:t>Enclosure or confinement of a work process or operation</a:t>
            </a:r>
          </a:p>
          <a:p>
            <a:pPr lvl="1"/>
            <a:r>
              <a:rPr lang="en-US" sz="1950"/>
              <a:t>Substitution of less toxic materials, where feasible, to reduce or eliminate respiratory hazards</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3511478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p:txBody>
          <a:bodyPr>
            <a:normAutofit/>
          </a:bodyPr>
          <a:lstStyle/>
          <a:p>
            <a:pPr algn="ctr"/>
            <a:r>
              <a:rPr lang="en-US"/>
              <a:t>Administrative Controls</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628650" y="2009978"/>
            <a:ext cx="7886700" cy="3229011"/>
          </a:xfrm>
        </p:spPr>
        <p:txBody>
          <a:bodyPr>
            <a:normAutofit lnSpcReduction="10000"/>
          </a:bodyPr>
          <a:lstStyle/>
          <a:p>
            <a:r>
              <a:rPr lang="en-US"/>
              <a:t>All Departments</a:t>
            </a:r>
          </a:p>
          <a:p>
            <a:pPr lvl="1"/>
            <a:r>
              <a:rPr lang="en-US"/>
              <a:t>Ensure all department personnel have adequate training to conduct their duties safely.</a:t>
            </a:r>
          </a:p>
          <a:p>
            <a:pPr lvl="2"/>
            <a:r>
              <a:rPr lang="en-US"/>
              <a:t>Bloodborne Pathogen Training and availability of appropriate PPE</a:t>
            </a:r>
          </a:p>
          <a:p>
            <a:pPr lvl="2"/>
            <a:r>
              <a:rPr lang="en-US"/>
              <a:t>Hazardous Communication Training</a:t>
            </a:r>
          </a:p>
          <a:p>
            <a:pPr lvl="1"/>
            <a:r>
              <a:rPr lang="en-US"/>
              <a:t>MCOME has a separate body storage cooler for the storage of decomposed or possibly hazardous cases. </a:t>
            </a:r>
          </a:p>
          <a:p>
            <a:pPr lvl="1"/>
            <a:r>
              <a:rPr lang="en-US"/>
              <a:t>Restricted access to areas with potential exposure to ATDs and/or chemicals </a:t>
            </a:r>
          </a:p>
          <a:p>
            <a:pPr lvl="1"/>
            <a:r>
              <a:rPr lang="en-US"/>
              <a:t>Caution stickers are placed on remains pouches when a potential hazard is present </a:t>
            </a:r>
          </a:p>
          <a:p>
            <a:pPr lvl="1"/>
            <a:r>
              <a:rPr lang="en-US"/>
              <a:t>Continual evaluations of procedures looking for ways to reduce exposure</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1144789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p:txBody>
          <a:bodyPr>
            <a:normAutofit/>
          </a:bodyPr>
          <a:lstStyle/>
          <a:p>
            <a:pPr algn="ctr"/>
            <a:r>
              <a:rPr lang="en-US"/>
              <a:t>Administrative Controls</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628650" y="2228850"/>
            <a:ext cx="7886700" cy="3010139"/>
          </a:xfrm>
        </p:spPr>
        <p:txBody>
          <a:bodyPr>
            <a:normAutofit fontScale="92500" lnSpcReduction="10000"/>
          </a:bodyPr>
          <a:lstStyle/>
          <a:p>
            <a:r>
              <a:rPr lang="en-US"/>
              <a:t>All Departments(cont.)</a:t>
            </a:r>
          </a:p>
          <a:p>
            <a:pPr lvl="1"/>
            <a:r>
              <a:rPr lang="en-US"/>
              <a:t>Surveillance will be maintained of changes in work area conditions or changes to the degree of employee exposure or stress that may affect respirator effectiveness.</a:t>
            </a:r>
          </a:p>
          <a:p>
            <a:r>
              <a:rPr lang="en-US"/>
              <a:t>Admitting</a:t>
            </a:r>
          </a:p>
          <a:p>
            <a:pPr lvl="1"/>
            <a:r>
              <a:rPr lang="en-US"/>
              <a:t>Cases believed to be infectious or hazardous are released from the Special Procedures cooler</a:t>
            </a:r>
          </a:p>
          <a:p>
            <a:r>
              <a:rPr lang="en-US"/>
              <a:t>Examinations</a:t>
            </a:r>
          </a:p>
          <a:p>
            <a:pPr lvl="1"/>
            <a:r>
              <a:rPr lang="en-US"/>
              <a:t>Cases believed to be infectious or hazardous are examined in the Special Procedures suite </a:t>
            </a:r>
          </a:p>
          <a:p>
            <a:pPr lvl="1"/>
            <a:r>
              <a:rPr lang="en-US"/>
              <a:t>Embalmed bodies are examined in the Special Procedures Suite</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42496607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p:txBody>
          <a:bodyPr>
            <a:normAutofit/>
          </a:bodyPr>
          <a:lstStyle/>
          <a:p>
            <a:pPr algn="ctr"/>
            <a:r>
              <a:rPr lang="en-US"/>
              <a:t>Administrative Controls</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628650" y="2228850"/>
            <a:ext cx="7886700" cy="3010139"/>
          </a:xfrm>
        </p:spPr>
        <p:txBody>
          <a:bodyPr>
            <a:normAutofit/>
          </a:bodyPr>
          <a:lstStyle/>
          <a:p>
            <a:r>
              <a:rPr lang="en-US"/>
              <a:t>Investigations</a:t>
            </a:r>
          </a:p>
          <a:p>
            <a:pPr lvl="1"/>
            <a:r>
              <a:rPr lang="en-US"/>
              <a:t>Responding only when the environment has been deemed safe </a:t>
            </a:r>
          </a:p>
          <a:p>
            <a:pPr lvl="1"/>
            <a:r>
              <a:rPr lang="en-US"/>
              <a:t>Request for decontamination is made prior to response and transport when needed</a:t>
            </a:r>
          </a:p>
          <a:p>
            <a:r>
              <a:rPr lang="en-US"/>
              <a:t>Laboratory</a:t>
            </a:r>
          </a:p>
          <a:p>
            <a:pPr lvl="1"/>
            <a:r>
              <a:rPr lang="en-US"/>
              <a:t>Posting of appropriate signs to identify hazards</a:t>
            </a:r>
          </a:p>
          <a:p>
            <a:pPr lvl="1"/>
            <a:r>
              <a:rPr lang="en-US"/>
              <a:t>Requiring all procedures for chemical safety, including the laboratory chemical hygiene plan, to be observed at all times.</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865817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p:txBody>
          <a:bodyPr>
            <a:normAutofit/>
          </a:bodyPr>
          <a:lstStyle/>
          <a:p>
            <a:pPr algn="ctr"/>
            <a:r>
              <a:rPr lang="en-US"/>
              <a:t>Respirators</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628650" y="2228850"/>
            <a:ext cx="7886700" cy="3010139"/>
          </a:xfrm>
        </p:spPr>
        <p:txBody>
          <a:bodyPr>
            <a:normAutofit/>
          </a:bodyPr>
          <a:lstStyle/>
          <a:p>
            <a:r>
              <a:rPr lang="en-US"/>
              <a:t>There are two types of respirators</a:t>
            </a:r>
          </a:p>
          <a:p>
            <a:pPr lvl="1"/>
            <a:r>
              <a:rPr lang="en-US"/>
              <a:t>Air purifying - uses a filter, cartridge, or canister to remove contaminants from the air the wearer breathes. </a:t>
            </a:r>
          </a:p>
          <a:p>
            <a:pPr lvl="2"/>
            <a:r>
              <a:rPr lang="en-US"/>
              <a:t>Particulate, elastomeric, and powered air purifying (PAPR)</a:t>
            </a:r>
          </a:p>
          <a:p>
            <a:pPr lvl="1"/>
            <a:r>
              <a:rPr lang="en-US"/>
              <a:t>Atmosphere supplying - provides the wearer clean air from an uncontaminated source. </a:t>
            </a:r>
          </a:p>
          <a:p>
            <a:pPr lvl="2"/>
            <a:r>
              <a:rPr lang="en-US"/>
              <a:t>Air supplied and self-contained breathing apparatus (SCBA)</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2341391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a:xfrm>
            <a:off x="482601" y="1098551"/>
            <a:ext cx="3728158" cy="851803"/>
          </a:xfrm>
        </p:spPr>
        <p:txBody>
          <a:bodyPr>
            <a:normAutofit/>
          </a:bodyPr>
          <a:lstStyle/>
          <a:p>
            <a:r>
              <a:rPr lang="en-US" sz="2700"/>
              <a:t>N95 Particulate Respirator</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482601" y="2194486"/>
            <a:ext cx="3728158" cy="3295487"/>
          </a:xfrm>
        </p:spPr>
        <p:txBody>
          <a:bodyPr>
            <a:normAutofit/>
          </a:bodyPr>
          <a:lstStyle/>
          <a:p>
            <a:r>
              <a:rPr lang="en-US" sz="1500"/>
              <a:t>Air purifying respirator that filters 95% of airborne </a:t>
            </a:r>
            <a:r>
              <a:rPr lang="en-US" sz="1500" b="1"/>
              <a:t>particles</a:t>
            </a:r>
            <a:r>
              <a:rPr lang="en-US" sz="1500"/>
              <a:t> 0.3 microns or greater. </a:t>
            </a:r>
          </a:p>
          <a:p>
            <a:pPr lvl="1"/>
            <a:r>
              <a:rPr lang="en-US" sz="1500"/>
              <a:t>Not intended to filter chemicals from the atmosphere. </a:t>
            </a:r>
          </a:p>
          <a:p>
            <a:r>
              <a:rPr lang="en-US" sz="1500"/>
              <a:t>Requires a tight-fitting seal to protect the wearer. </a:t>
            </a:r>
          </a:p>
          <a:p>
            <a:pPr lvl="1"/>
            <a:r>
              <a:rPr lang="en-US" sz="1500"/>
              <a:t>Facial hair can interfere with this seal</a:t>
            </a:r>
          </a:p>
        </p:txBody>
      </p:sp>
      <p:pic>
        <p:nvPicPr>
          <p:cNvPr id="7" name="Picture 4">
            <a:extLst>
              <a:ext uri="{FF2B5EF4-FFF2-40B4-BE49-F238E27FC236}">
                <a16:creationId xmlns:a16="http://schemas.microsoft.com/office/drawing/2014/main" id="{02167C70-DB89-BA6D-75A6-FEF87D16BC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1999" y="1682479"/>
            <a:ext cx="2032001" cy="133604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14" name="Group 13">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42350" y="1392096"/>
            <a:ext cx="801650" cy="1594969"/>
            <a:chOff x="10918968" y="713127"/>
            <a:chExt cx="1273032" cy="2532832"/>
          </a:xfrm>
        </p:grpSpPr>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Isosceles Triangle 1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18" name="Isosceles Triangle 1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6320" y="4684693"/>
            <a:ext cx="1513185"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0" name="Rectangle 1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20937" y="5153781"/>
            <a:ext cx="364184"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 name="Picture 3">
            <a:extLst>
              <a:ext uri="{FF2B5EF4-FFF2-40B4-BE49-F238E27FC236}">
                <a16:creationId xmlns:a16="http://schemas.microsoft.com/office/drawing/2014/main" id="{7A083C11-EF76-CA0F-B5E9-447B9FB9FE7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1999" y="3914834"/>
            <a:ext cx="2032001" cy="118533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2">
            <a:extLst>
              <a:ext uri="{FF2B5EF4-FFF2-40B4-BE49-F238E27FC236}">
                <a16:creationId xmlns:a16="http://schemas.microsoft.com/office/drawing/2014/main" id="{76FDBC51-EF1E-7C7B-2E68-931BFF06521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6724650" y="3437303"/>
            <a:ext cx="1942540" cy="163457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5"/>
          <a:srcRect/>
          <a:stretch/>
        </p:blipFill>
        <p:spPr>
          <a:xfrm>
            <a:off x="628650" y="5401364"/>
            <a:ext cx="1113623" cy="527505"/>
          </a:xfrm>
          <a:prstGeom prst="rect">
            <a:avLst/>
          </a:prstGeom>
          <a:noFill/>
        </p:spPr>
      </p:pic>
    </p:spTree>
    <p:extLst>
      <p:ext uri="{BB962C8B-B14F-4D97-AF65-F5344CB8AC3E}">
        <p14:creationId xmlns:p14="http://schemas.microsoft.com/office/powerpoint/2010/main" val="38519732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8824632" cy="1546378"/>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a:xfrm>
            <a:off x="852776" y="1314448"/>
            <a:ext cx="7044316" cy="998131"/>
          </a:xfrm>
        </p:spPr>
        <p:txBody>
          <a:bodyPr>
            <a:normAutofit/>
          </a:bodyPr>
          <a:lstStyle/>
          <a:p>
            <a:r>
              <a:rPr lang="en-US"/>
              <a:t>N95</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852775" y="2506022"/>
            <a:ext cx="3719225" cy="2938330"/>
          </a:xfrm>
        </p:spPr>
        <p:txBody>
          <a:bodyPr>
            <a:normAutofit/>
          </a:bodyPr>
          <a:lstStyle/>
          <a:p>
            <a:r>
              <a:rPr lang="en-US" sz="1500"/>
              <a:t>MCOME requires employees to wear a N95 respirator when:</a:t>
            </a:r>
          </a:p>
          <a:p>
            <a:pPr lvl="1"/>
            <a:r>
              <a:rPr lang="en-US" sz="1500"/>
              <a:t>At </a:t>
            </a:r>
            <a:r>
              <a:rPr lang="en-US" sz="1500" b="1"/>
              <a:t>all</a:t>
            </a:r>
            <a:r>
              <a:rPr lang="en-US" sz="1500"/>
              <a:t> death scenes</a:t>
            </a:r>
          </a:p>
          <a:p>
            <a:pPr lvl="1"/>
            <a:r>
              <a:rPr lang="en-US" sz="1500"/>
              <a:t>In the examination suite while aerosolizing procedures are being performed and </a:t>
            </a:r>
            <a:r>
              <a:rPr lang="en-US" sz="1500" b="1"/>
              <a:t>until</a:t>
            </a:r>
            <a:r>
              <a:rPr lang="en-US" sz="1500"/>
              <a:t> cleaning is completed</a:t>
            </a:r>
          </a:p>
          <a:p>
            <a:pPr lvl="1"/>
            <a:r>
              <a:rPr lang="en-US" sz="1500"/>
              <a:t>In the admitting department when releasing a decedent to a funeral home or other agency</a:t>
            </a:r>
          </a:p>
          <a:p>
            <a:pPr lvl="1"/>
            <a:r>
              <a:rPr lang="en-US" sz="1500"/>
              <a:t>In the laboratory when there is a suspicion of aerosol production or residuals which may be harmful</a:t>
            </a:r>
          </a:p>
        </p:txBody>
      </p:sp>
      <p:pic>
        <p:nvPicPr>
          <p:cNvPr id="4" name="Altering .m4v">
            <a:hlinkClick r:id="" action="ppaction://media"/>
            <a:extLst>
              <a:ext uri="{FF2B5EF4-FFF2-40B4-BE49-F238E27FC236}">
                <a16:creationId xmlns:a16="http://schemas.microsoft.com/office/drawing/2014/main" id="{357A12BC-B773-0845-15FF-1327C399EBE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39526" y="2894329"/>
            <a:ext cx="3591379" cy="2020150"/>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9" y="5514310"/>
            <a:ext cx="5107781" cy="486440"/>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5"/>
          <a:srcRect/>
          <a:stretch/>
        </p:blipFill>
        <p:spPr>
          <a:xfrm>
            <a:off x="628650" y="5401364"/>
            <a:ext cx="1113623" cy="527505"/>
          </a:xfrm>
          <a:prstGeom prst="rect">
            <a:avLst/>
          </a:prstGeom>
          <a:noFill/>
        </p:spPr>
      </p:pic>
      <p:sp>
        <p:nvSpPr>
          <p:cNvPr id="7" name="TextBox 6">
            <a:extLst>
              <a:ext uri="{FF2B5EF4-FFF2-40B4-BE49-F238E27FC236}">
                <a16:creationId xmlns:a16="http://schemas.microsoft.com/office/drawing/2014/main" id="{0E22A007-DFB7-2595-53D1-01E5A12E740C}"/>
              </a:ext>
            </a:extLst>
          </p:cNvPr>
          <p:cNvSpPr txBox="1"/>
          <p:nvPr/>
        </p:nvSpPr>
        <p:spPr>
          <a:xfrm>
            <a:off x="5009710" y="5007680"/>
            <a:ext cx="1295400"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a:t>Video</a:t>
            </a:r>
          </a:p>
        </p:txBody>
      </p:sp>
    </p:spTree>
    <p:extLst>
      <p:ext uri="{BB962C8B-B14F-4D97-AF65-F5344CB8AC3E}">
        <p14:creationId xmlns:p14="http://schemas.microsoft.com/office/powerpoint/2010/main" val="370271495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p:txBody>
          <a:bodyPr>
            <a:normAutofit/>
          </a:bodyPr>
          <a:lstStyle/>
          <a:p>
            <a:pPr algn="ctr"/>
            <a:r>
              <a:rPr lang="en-US"/>
              <a:t>N95</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628650" y="2228850"/>
            <a:ext cx="7886700" cy="3010139"/>
          </a:xfrm>
        </p:spPr>
        <p:txBody>
          <a:bodyPr>
            <a:normAutofit/>
          </a:bodyPr>
          <a:lstStyle/>
          <a:p>
            <a:r>
              <a:rPr lang="en-US"/>
              <a:t>If the N95 respirator malfunctions or breaks while being used:</a:t>
            </a:r>
          </a:p>
          <a:p>
            <a:pPr lvl="1"/>
            <a:r>
              <a:rPr lang="en-US"/>
              <a:t>Move to an uncontaminated area and remove the N95 with as little cross contamination as possible. </a:t>
            </a:r>
          </a:p>
          <a:p>
            <a:pPr lvl="1"/>
            <a:r>
              <a:rPr lang="en-US"/>
              <a:t>Replace any cross contaminated PPE and don a new N95. </a:t>
            </a:r>
          </a:p>
          <a:p>
            <a:r>
              <a:rPr lang="en-US"/>
              <a:t>If you notice continuous issues with the N95 please report the issue to your supervisor. </a:t>
            </a:r>
          </a:p>
          <a:p>
            <a:pPr lvl="1"/>
            <a:r>
              <a:rPr lang="en-US"/>
              <a:t>Supervisors should notify the safety committee </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16000932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42046-7E16-261F-AFA3-233C9C17DDA1}"/>
              </a:ext>
            </a:extLst>
          </p:cNvPr>
          <p:cNvSpPr>
            <a:spLocks noGrp="1"/>
          </p:cNvSpPr>
          <p:nvPr>
            <p:ph type="title"/>
          </p:nvPr>
        </p:nvSpPr>
        <p:spPr/>
        <p:txBody>
          <a:bodyPr/>
          <a:lstStyle/>
          <a:p>
            <a:r>
              <a:rPr lang="en-US" b="0" cap="all">
                <a:latin typeface="Poppins"/>
                <a:cs typeface="Poppins"/>
              </a:rPr>
              <a:t>N95 DONNING, DOFFING, AND SEAL CHECK</a:t>
            </a:r>
            <a:endParaRPr lang="en-US">
              <a:latin typeface="Poppins"/>
              <a:cs typeface="Poppins"/>
            </a:endParaRPr>
          </a:p>
        </p:txBody>
      </p:sp>
      <p:pic>
        <p:nvPicPr>
          <p:cNvPr id="6" name="N95 Don,Dof,Seal.m4v">
            <a:hlinkClick r:id="" action="ppaction://media"/>
            <a:extLst>
              <a:ext uri="{FF2B5EF4-FFF2-40B4-BE49-F238E27FC236}">
                <a16:creationId xmlns:a16="http://schemas.microsoft.com/office/drawing/2014/main" id="{AA7ECC8D-A4BC-7884-5A25-D494A581C846}"/>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67971" y="1772902"/>
            <a:ext cx="7775575" cy="4373563"/>
          </a:xfrm>
        </p:spPr>
      </p:pic>
      <p:sp>
        <p:nvSpPr>
          <p:cNvPr id="7" name="TextBox 1">
            <a:extLst>
              <a:ext uri="{FF2B5EF4-FFF2-40B4-BE49-F238E27FC236}">
                <a16:creationId xmlns:a16="http://schemas.microsoft.com/office/drawing/2014/main" id="{8F8C311A-3C4A-8881-E54D-FFFD44069A1C}"/>
              </a:ext>
            </a:extLst>
          </p:cNvPr>
          <p:cNvSpPr txBox="1"/>
          <p:nvPr/>
        </p:nvSpPr>
        <p:spPr>
          <a:xfrm>
            <a:off x="533400" y="6248400"/>
            <a:ext cx="1600200" cy="38100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Video</a:t>
            </a:r>
          </a:p>
        </p:txBody>
      </p:sp>
    </p:spTree>
    <p:extLst>
      <p:ext uri="{BB962C8B-B14F-4D97-AF65-F5344CB8AC3E}">
        <p14:creationId xmlns:p14="http://schemas.microsoft.com/office/powerpoint/2010/main" val="15877663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a:xfrm>
            <a:off x="379378" y="1131094"/>
            <a:ext cx="8251487" cy="994172"/>
          </a:xfrm>
        </p:spPr>
        <p:txBody>
          <a:bodyPr>
            <a:normAutofit/>
          </a:bodyPr>
          <a:lstStyle/>
          <a:p>
            <a:pPr algn="ctr"/>
            <a:r>
              <a:rPr lang="en-US"/>
              <a:t>N95 Donning, Doffing, and Seal Check</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628650" y="2125266"/>
            <a:ext cx="7886700" cy="3113723"/>
          </a:xfrm>
        </p:spPr>
        <p:txBody>
          <a:bodyPr>
            <a:normAutofit/>
          </a:bodyPr>
          <a:lstStyle/>
          <a:p>
            <a:r>
              <a:rPr lang="en-US"/>
              <a:t>Instructions for each make and model of N95 used at MCOME are posted in the following locations:</a:t>
            </a:r>
          </a:p>
          <a:p>
            <a:pPr lvl="1"/>
            <a:r>
              <a:rPr lang="en-US"/>
              <a:t>PPE supply room attached to the aseptic OR</a:t>
            </a:r>
          </a:p>
          <a:p>
            <a:pPr lvl="1"/>
            <a:r>
              <a:rPr lang="en-US"/>
              <a:t>In the supply room and the transport vehicles</a:t>
            </a:r>
          </a:p>
          <a:p>
            <a:pPr lvl="1"/>
            <a:r>
              <a:rPr lang="en-US"/>
              <a:t>Histology</a:t>
            </a:r>
          </a:p>
          <a:p>
            <a:pPr lvl="1"/>
            <a:r>
              <a:rPr lang="en-US"/>
              <a:t>Accessioning</a:t>
            </a:r>
          </a:p>
          <a:p>
            <a:pPr lvl="1"/>
            <a:r>
              <a:rPr lang="en-US"/>
              <a:t>In the main laboratory near the SDS folder</a:t>
            </a:r>
          </a:p>
          <a:p>
            <a:pPr lvl="1"/>
            <a:r>
              <a:rPr lang="en-US"/>
              <a:t>On the cabinet door in the releasing corridor</a:t>
            </a:r>
          </a:p>
          <a:p>
            <a:r>
              <a:rPr lang="en-US"/>
              <a:t>Additional copies can be found in the Share Documents folder on under the Safety tab in SharePoint</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22548460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FE76B-E061-072E-F19E-8E27A602BD2E}"/>
              </a:ext>
            </a:extLst>
          </p:cNvPr>
          <p:cNvSpPr>
            <a:spLocks noGrp="1"/>
          </p:cNvSpPr>
          <p:nvPr>
            <p:ph type="title"/>
          </p:nvPr>
        </p:nvSpPr>
        <p:spPr/>
        <p:txBody>
          <a:bodyPr/>
          <a:lstStyle/>
          <a:p>
            <a:pPr algn="ctr"/>
            <a:r>
              <a:rPr lang="en-US" cap="all">
                <a:latin typeface="Poppins"/>
                <a:cs typeface="Poppins"/>
              </a:rPr>
              <a:t>N95 MAINTENANCE AND STORAGE</a:t>
            </a:r>
            <a:endParaRPr lang="en-US">
              <a:latin typeface="Poppins"/>
              <a:cs typeface="Poppins"/>
            </a:endParaRPr>
          </a:p>
          <a:p>
            <a:endParaRPr lang="en-US"/>
          </a:p>
        </p:txBody>
      </p:sp>
      <p:sp>
        <p:nvSpPr>
          <p:cNvPr id="3" name="Content Placeholder 2">
            <a:extLst>
              <a:ext uri="{FF2B5EF4-FFF2-40B4-BE49-F238E27FC236}">
                <a16:creationId xmlns:a16="http://schemas.microsoft.com/office/drawing/2014/main" id="{E93D187D-C155-1FDB-5475-51CD72AE1EF2}"/>
              </a:ext>
            </a:extLst>
          </p:cNvPr>
          <p:cNvSpPr>
            <a:spLocks noGrp="1"/>
          </p:cNvSpPr>
          <p:nvPr>
            <p:ph idx="1"/>
          </p:nvPr>
        </p:nvSpPr>
        <p:spPr>
          <a:xfrm>
            <a:off x="238853" y="1137952"/>
            <a:ext cx="4553120" cy="4704366"/>
          </a:xfrm>
        </p:spPr>
        <p:txBody>
          <a:bodyPr vert="horz" lIns="91440" tIns="45720" rIns="91440" bIns="45720" rtlCol="0" anchor="t">
            <a:normAutofit/>
          </a:bodyPr>
          <a:lstStyle/>
          <a:p>
            <a:pPr>
              <a:lnSpc>
                <a:spcPct val="100000"/>
              </a:lnSpc>
              <a:spcBef>
                <a:spcPct val="20000"/>
              </a:spcBef>
            </a:pPr>
            <a:r>
              <a:rPr lang="en-US" sz="2000">
                <a:solidFill>
                  <a:schemeClr val="tx1"/>
                </a:solidFill>
                <a:latin typeface="Roboto"/>
                <a:ea typeface="Roboto"/>
                <a:cs typeface="Roboto"/>
              </a:rPr>
              <a:t>In most cases N95 respirators can be used for an entire shift and then discarded.</a:t>
            </a:r>
            <a:r>
              <a:rPr lang="en-US" sz="2200">
                <a:solidFill>
                  <a:schemeClr val="tx1"/>
                </a:solidFill>
                <a:latin typeface="Roboto"/>
                <a:ea typeface="Roboto"/>
                <a:cs typeface="Roboto"/>
              </a:rPr>
              <a:t> </a:t>
            </a:r>
          </a:p>
          <a:p>
            <a:pPr lvl="1">
              <a:lnSpc>
                <a:spcPct val="100000"/>
              </a:lnSpc>
              <a:spcBef>
                <a:spcPct val="20000"/>
              </a:spcBef>
            </a:pPr>
            <a:r>
              <a:rPr lang="en-US">
                <a:solidFill>
                  <a:schemeClr val="tx1"/>
                </a:solidFill>
                <a:latin typeface="Roboto"/>
                <a:ea typeface="Roboto"/>
                <a:cs typeface="Roboto"/>
              </a:rPr>
              <a:t>N95 respirators may be reused as long as the structure and seal remain intact</a:t>
            </a:r>
          </a:p>
          <a:p>
            <a:pPr lvl="1">
              <a:lnSpc>
                <a:spcPct val="100000"/>
              </a:lnSpc>
              <a:spcBef>
                <a:spcPct val="20000"/>
              </a:spcBef>
            </a:pPr>
            <a:r>
              <a:rPr lang="en-US">
                <a:solidFill>
                  <a:schemeClr val="tx1"/>
                </a:solidFill>
                <a:latin typeface="Roboto"/>
                <a:ea typeface="Roboto"/>
                <a:cs typeface="Roboto"/>
              </a:rPr>
              <a:t>N95s should be changed when there is a malfunction, deformity, contamination of the respirator, or breathing becomes difficult. </a:t>
            </a:r>
          </a:p>
          <a:p>
            <a:pPr>
              <a:lnSpc>
                <a:spcPct val="100000"/>
              </a:lnSpc>
              <a:spcBef>
                <a:spcPct val="20000"/>
              </a:spcBef>
            </a:pPr>
            <a:endParaRPr lang="en-US">
              <a:solidFill>
                <a:schemeClr val="tx1"/>
              </a:solidFill>
              <a:latin typeface="Roboto"/>
              <a:ea typeface="Roboto"/>
              <a:cs typeface="Roboto"/>
            </a:endParaRPr>
          </a:p>
        </p:txBody>
      </p:sp>
      <p:pic>
        <p:nvPicPr>
          <p:cNvPr id="6" name="Storage.m4v">
            <a:hlinkClick r:id="" action="ppaction://media"/>
            <a:extLst>
              <a:ext uri="{FF2B5EF4-FFF2-40B4-BE49-F238E27FC236}">
                <a16:creationId xmlns:a16="http://schemas.microsoft.com/office/drawing/2014/main" id="{D3C24BD9-B926-BA8A-997A-E518AE5657D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735017" y="1203770"/>
            <a:ext cx="4118259" cy="2333778"/>
          </a:xfrm>
          <a:prstGeom prst="rect">
            <a:avLst/>
          </a:prstGeom>
        </p:spPr>
      </p:pic>
      <p:sp>
        <p:nvSpPr>
          <p:cNvPr id="7" name="TextBox 1">
            <a:extLst>
              <a:ext uri="{FF2B5EF4-FFF2-40B4-BE49-F238E27FC236}">
                <a16:creationId xmlns:a16="http://schemas.microsoft.com/office/drawing/2014/main" id="{30B95B4D-CB76-BE92-D576-F3ECDF617C7F}"/>
              </a:ext>
            </a:extLst>
          </p:cNvPr>
          <p:cNvSpPr txBox="1"/>
          <p:nvPr/>
        </p:nvSpPr>
        <p:spPr>
          <a:xfrm>
            <a:off x="4701157" y="3536600"/>
            <a:ext cx="1066800"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Video</a:t>
            </a:r>
          </a:p>
        </p:txBody>
      </p:sp>
      <p:sp>
        <p:nvSpPr>
          <p:cNvPr id="8" name="TextBox 1">
            <a:extLst>
              <a:ext uri="{FF2B5EF4-FFF2-40B4-BE49-F238E27FC236}">
                <a16:creationId xmlns:a16="http://schemas.microsoft.com/office/drawing/2014/main" id="{30B95B4D-CB76-BE92-D576-F3ECDF617C7F}"/>
              </a:ext>
            </a:extLst>
          </p:cNvPr>
          <p:cNvSpPr txBox="1"/>
          <p:nvPr/>
        </p:nvSpPr>
        <p:spPr>
          <a:xfrm>
            <a:off x="239549" y="4296655"/>
            <a:ext cx="8343019" cy="1384995"/>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spcBef>
                <a:spcPct val="20000"/>
              </a:spcBef>
              <a:buFont typeface="Arial"/>
              <a:buChar char="•"/>
            </a:pPr>
            <a:r>
              <a:rPr lang="en-US" sz="2000">
                <a:latin typeface="Roboto"/>
                <a:ea typeface="Roboto"/>
                <a:cs typeface="Roboto"/>
              </a:rPr>
              <a:t>MCOME will provide paper bags for each employee to store used non-contaminated N95 respirators until the next use. </a:t>
            </a:r>
            <a:endParaRPr lang="en-US" sz="2000">
              <a:latin typeface="Roboto"/>
              <a:ea typeface="+mn-lt"/>
              <a:cs typeface="+mn-lt"/>
            </a:endParaRPr>
          </a:p>
          <a:p>
            <a:pPr marL="285750" indent="-285750">
              <a:spcBef>
                <a:spcPct val="20000"/>
              </a:spcBef>
              <a:buFont typeface="Arial"/>
              <a:buChar char="•"/>
            </a:pPr>
            <a:r>
              <a:rPr lang="en-US" sz="2000">
                <a:latin typeface="Roboto"/>
                <a:ea typeface="Roboto"/>
                <a:cs typeface="Roboto"/>
              </a:rPr>
              <a:t>N95 respirators used during examinations should be discarded when staff leaves the Examination Suite. </a:t>
            </a:r>
            <a:endParaRPr lang="en-US" sz="2000">
              <a:latin typeface="Roboto"/>
              <a:ea typeface="Roboto"/>
              <a:cs typeface="Calibri"/>
            </a:endParaRPr>
          </a:p>
        </p:txBody>
      </p:sp>
    </p:spTree>
    <p:extLst>
      <p:ext uri="{BB962C8B-B14F-4D97-AF65-F5344CB8AC3E}">
        <p14:creationId xmlns:p14="http://schemas.microsoft.com/office/powerpoint/2010/main" val="379205480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8824632" cy="1546378"/>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a:xfrm>
            <a:off x="852776" y="1244751"/>
            <a:ext cx="7331706" cy="998131"/>
          </a:xfrm>
        </p:spPr>
        <p:txBody>
          <a:bodyPr>
            <a:normAutofit/>
          </a:bodyPr>
          <a:lstStyle/>
          <a:p>
            <a:pPr algn="ctr"/>
            <a:r>
              <a:rPr lang="en-US"/>
              <a:t>Powered Air Purifying Respirators (PAPR)</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203454" y="2463033"/>
            <a:ext cx="2948308" cy="2938330"/>
          </a:xfrm>
        </p:spPr>
        <p:txBody>
          <a:bodyPr>
            <a:normAutofit/>
          </a:bodyPr>
          <a:lstStyle/>
          <a:p>
            <a:r>
              <a:rPr lang="en-US" sz="1800"/>
              <a:t>PAPRs use a motor to blow clean air to the wearer by pulling contaminated air through canisters or cartridges.</a:t>
            </a:r>
          </a:p>
          <a:p>
            <a:r>
              <a:rPr lang="en-US" sz="1800"/>
              <a:t>PAPRs are loose fitting and do not require a fit test. </a:t>
            </a:r>
          </a:p>
        </p:txBody>
      </p:sp>
      <p:pic>
        <p:nvPicPr>
          <p:cNvPr id="4" name="PAPR Intro.m4v">
            <a:hlinkClick r:id="" action="ppaction://media"/>
            <a:extLst>
              <a:ext uri="{FF2B5EF4-FFF2-40B4-BE49-F238E27FC236}">
                <a16:creationId xmlns:a16="http://schemas.microsoft.com/office/drawing/2014/main" id="{C62A0395-693E-0EC0-5F67-23B3C5D9939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75130" y="2403627"/>
            <a:ext cx="3786530" cy="2839897"/>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9" y="5514310"/>
            <a:ext cx="5107781" cy="486440"/>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5"/>
          <a:srcRect/>
          <a:stretch/>
        </p:blipFill>
        <p:spPr>
          <a:xfrm>
            <a:off x="628650" y="5401364"/>
            <a:ext cx="1113623" cy="527505"/>
          </a:xfrm>
          <a:prstGeom prst="rect">
            <a:avLst/>
          </a:prstGeom>
          <a:noFill/>
        </p:spPr>
      </p:pic>
      <p:sp>
        <p:nvSpPr>
          <p:cNvPr id="6" name="TextBox 1">
            <a:extLst>
              <a:ext uri="{FF2B5EF4-FFF2-40B4-BE49-F238E27FC236}">
                <a16:creationId xmlns:a16="http://schemas.microsoft.com/office/drawing/2014/main" id="{A84777A6-32BD-EB50-F97E-F0B811CB9D95}"/>
              </a:ext>
            </a:extLst>
          </p:cNvPr>
          <p:cNvSpPr txBox="1"/>
          <p:nvPr/>
        </p:nvSpPr>
        <p:spPr>
          <a:xfrm>
            <a:off x="4075820" y="5300028"/>
            <a:ext cx="1295400"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a:t>Video</a:t>
            </a:r>
          </a:p>
        </p:txBody>
      </p:sp>
    </p:spTree>
    <p:extLst>
      <p:ext uri="{BB962C8B-B14F-4D97-AF65-F5344CB8AC3E}">
        <p14:creationId xmlns:p14="http://schemas.microsoft.com/office/powerpoint/2010/main" val="1932836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a:xfrm>
            <a:off x="379378" y="1131094"/>
            <a:ext cx="8251487" cy="994172"/>
          </a:xfrm>
        </p:spPr>
        <p:txBody>
          <a:bodyPr>
            <a:normAutofit/>
          </a:bodyPr>
          <a:lstStyle/>
          <a:p>
            <a:pPr algn="ctr"/>
            <a:r>
              <a:rPr lang="en-US"/>
              <a:t>PAPR</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628650" y="2125266"/>
            <a:ext cx="7886700" cy="3113723"/>
          </a:xfrm>
        </p:spPr>
        <p:txBody>
          <a:bodyPr>
            <a:normAutofit fontScale="92500"/>
          </a:bodyPr>
          <a:lstStyle/>
          <a:p>
            <a:r>
              <a:rPr lang="en-US"/>
              <a:t>MCOME has 8 Sentinel XL CBRN PAPR units (3 for Investigations, 3 for Examination, and 2 for the Laboratory). </a:t>
            </a:r>
          </a:p>
          <a:p>
            <a:r>
              <a:rPr lang="en-US"/>
              <a:t>The use of PAPRs during an examination or at a death scene is required as outlined in the Respiratory Protection Protocol or as determined by the MCOME Safety Committee.</a:t>
            </a:r>
          </a:p>
          <a:p>
            <a:r>
              <a:rPr lang="en-US"/>
              <a:t>PAPRs will be used in the Laboratory when noxious chemicals are being used or there are chemical spills and the concentration is known to be below OSHA permissible exposure limit</a:t>
            </a:r>
          </a:p>
          <a:p>
            <a:r>
              <a:rPr lang="en-US"/>
              <a:t>Staff being asked to wear a PAPR will receive “Just in Time Training” by trained MCOME staff </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38910166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a:xfrm>
            <a:off x="379378" y="1131094"/>
            <a:ext cx="8251487" cy="994172"/>
          </a:xfrm>
        </p:spPr>
        <p:txBody>
          <a:bodyPr>
            <a:normAutofit/>
          </a:bodyPr>
          <a:lstStyle/>
          <a:p>
            <a:pPr algn="ctr"/>
            <a:r>
              <a:rPr lang="en-US" i="0" u="none" strike="noStrike" cap="all">
                <a:effectLst/>
                <a:latin typeface="Poppins" panose="00000500000000000000" pitchFamily="2" charset="0"/>
                <a:cs typeface="Poppins" panose="00000500000000000000" pitchFamily="2" charset="0"/>
              </a:rPr>
              <a:t>N95 MAINTENANCE AND STORAGE</a:t>
            </a:r>
            <a:r>
              <a:rPr lang="en-US" b="0" i="0">
                <a:effectLst/>
                <a:latin typeface="Poppins" panose="00000500000000000000" pitchFamily="2" charset="0"/>
                <a:cs typeface="Poppins" panose="00000500000000000000" pitchFamily="2" charset="0"/>
              </a:rPr>
              <a:t>​</a:t>
            </a:r>
            <a:endParaRPr lang="en-US">
              <a:latin typeface="Poppins" panose="00000500000000000000" pitchFamily="2" charset="0"/>
              <a:cs typeface="Poppins" panose="00000500000000000000" pitchFamily="2" charset="0"/>
            </a:endParaRP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628651" y="2125266"/>
            <a:ext cx="5443676" cy="3113723"/>
          </a:xfrm>
        </p:spPr>
        <p:txBody>
          <a:bodyPr>
            <a:normAutofit fontScale="85000" lnSpcReduction="20000"/>
          </a:bodyPr>
          <a:lstStyle/>
          <a:p>
            <a:pPr algn="l" rtl="0" fontAlgn="base">
              <a:buFont typeface="Arial" panose="020B0604020202020204" pitchFamily="34" charset="0"/>
              <a:buChar char="•"/>
            </a:pPr>
            <a:r>
              <a:rPr lang="en-US" b="0" i="0" u="none" strike="noStrike">
                <a:solidFill>
                  <a:srgbClr val="564B3C"/>
                </a:solidFill>
                <a:effectLst/>
                <a:latin typeface="Century Gothic" panose="020B0502020202020204" pitchFamily="34" charset="0"/>
              </a:rPr>
              <a:t>In most cases N95 respirators can be used for an entire shift and then discarded. </a:t>
            </a:r>
            <a:r>
              <a:rPr lang="en-US" b="0" i="0">
                <a:solidFill>
                  <a:srgbClr val="000000"/>
                </a:solidFill>
                <a:effectLst/>
                <a:latin typeface="Century Gothic" panose="020B050202020202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564B3C"/>
                </a:solidFill>
                <a:effectLst/>
                <a:latin typeface="Century Gothic" panose="020B0502020202020204" pitchFamily="34" charset="0"/>
              </a:rPr>
              <a:t>N95 respirators may be reused as long as the structure and seal remain intact</a:t>
            </a:r>
            <a:r>
              <a:rPr lang="en-US" b="0" i="0">
                <a:solidFill>
                  <a:srgbClr val="000000"/>
                </a:solidFill>
                <a:effectLst/>
                <a:latin typeface="Century Gothic" panose="020B050202020202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564B3C"/>
                </a:solidFill>
                <a:effectLst/>
                <a:latin typeface="Century Gothic" panose="020B0502020202020204" pitchFamily="34" charset="0"/>
              </a:rPr>
              <a:t>N95s should be changed when there is a malfunction, deformity, contamination of the respirator, or breathing becomes difficult. </a:t>
            </a:r>
            <a:r>
              <a:rPr lang="en-US" b="0" i="0">
                <a:solidFill>
                  <a:srgbClr val="000000"/>
                </a:solidFill>
                <a:effectLst/>
                <a:latin typeface="Century Gothic" panose="020B050202020202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564B3C"/>
                </a:solidFill>
                <a:effectLst/>
                <a:latin typeface="Century Gothic" panose="020B0502020202020204" pitchFamily="34" charset="0"/>
              </a:rPr>
              <a:t>MCOME will provide paper bags for each employee to store used non-contaminated N95 respirators until the next use. </a:t>
            </a:r>
          </a:p>
          <a:p>
            <a:pPr algn="l" rtl="0" fontAlgn="base">
              <a:buFont typeface="Arial" panose="020B0604020202020204" pitchFamily="34" charset="0"/>
              <a:buChar char="•"/>
            </a:pPr>
            <a:r>
              <a:rPr lang="en-US" b="0" i="0" u="none" strike="noStrike">
                <a:solidFill>
                  <a:srgbClr val="564B3C"/>
                </a:solidFill>
                <a:effectLst/>
                <a:latin typeface="Century Gothic" panose="020B0502020202020204" pitchFamily="34" charset="0"/>
              </a:rPr>
              <a:t>N95 respirators used during examinations should be discarded when staff leaves the Examination Suite. </a:t>
            </a:r>
            <a:r>
              <a:rPr lang="en-US" b="0" i="0">
                <a:solidFill>
                  <a:srgbClr val="000000"/>
                </a:solidFill>
                <a:effectLst/>
                <a:latin typeface="Times New Roman" panose="02020603050405020304" pitchFamily="18" charset="0"/>
              </a:rPr>
              <a:t> </a:t>
            </a:r>
            <a:endParaRPr lang="en-US" b="0" i="0">
              <a:solidFill>
                <a:srgbClr val="000000"/>
              </a:solidFill>
              <a:effectLst/>
              <a:latin typeface="Arial" panose="020B0604020202020204" pitchFamily="34" charset="0"/>
            </a:endParaRP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3917483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1"/>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Tw Cen MT" panose="020B0602020104020603"/>
            </a:endParaRPr>
          </a:p>
        </p:txBody>
      </p:sp>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a:xfrm>
            <a:off x="6115050" y="1471093"/>
            <a:ext cx="2491738" cy="2231907"/>
          </a:xfrm>
        </p:spPr>
        <p:txBody>
          <a:bodyPr vert="horz" lIns="68580" tIns="34290" rIns="68580" bIns="34290" rtlCol="0" anchor="b">
            <a:normAutofit/>
          </a:bodyPr>
          <a:lstStyle/>
          <a:p>
            <a:r>
              <a:rPr lang="en-US" kern="1200">
                <a:solidFill>
                  <a:schemeClr val="tx1"/>
                </a:solidFill>
                <a:latin typeface="+mj-lt"/>
                <a:ea typeface="+mj-ea"/>
                <a:cs typeface="+mj-cs"/>
              </a:rPr>
              <a:t>PAPR Donning and Doffing</a:t>
            </a:r>
          </a:p>
        </p:txBody>
      </p:sp>
      <p:pic>
        <p:nvPicPr>
          <p:cNvPr id="7" name="PAPR Don-Doff.m4v">
            <a:hlinkClick r:id="" action="ppaction://media"/>
            <a:extLst>
              <a:ext uri="{FF2B5EF4-FFF2-40B4-BE49-F238E27FC236}">
                <a16:creationId xmlns:a16="http://schemas.microsoft.com/office/drawing/2014/main" id="{C5E2113F-16D5-8A50-C3B7-C7288F77AC93}"/>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37210" y="1618721"/>
            <a:ext cx="4827411" cy="3620558"/>
          </a:xfrm>
          <a:prstGeom prst="rect">
            <a:avLst/>
          </a:prstGeom>
        </p:spPr>
      </p:pic>
      <p:cxnSp>
        <p:nvCxnSpPr>
          <p:cNvPr id="14" name="Straight Connector 13">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3396"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5"/>
          <a:srcRect/>
          <a:stretch/>
        </p:blipFill>
        <p:spPr>
          <a:xfrm>
            <a:off x="332241" y="6067268"/>
            <a:ext cx="1113623" cy="527505"/>
          </a:xfrm>
          <a:prstGeom prst="rect">
            <a:avLst/>
          </a:prstGeom>
          <a:noFill/>
        </p:spPr>
      </p:pic>
      <p:sp>
        <p:nvSpPr>
          <p:cNvPr id="4" name="TextBox 3">
            <a:extLst>
              <a:ext uri="{FF2B5EF4-FFF2-40B4-BE49-F238E27FC236}">
                <a16:creationId xmlns:a16="http://schemas.microsoft.com/office/drawing/2014/main" id="{C3E6969B-9310-22A7-CD5C-11A0BB04D5B1}"/>
              </a:ext>
            </a:extLst>
          </p:cNvPr>
          <p:cNvSpPr txBox="1"/>
          <p:nvPr/>
        </p:nvSpPr>
        <p:spPr>
          <a:xfrm>
            <a:off x="518918" y="5304088"/>
            <a:ext cx="1295400"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a:t>Video</a:t>
            </a:r>
          </a:p>
        </p:txBody>
      </p:sp>
    </p:spTree>
    <p:extLst>
      <p:ext uri="{BB962C8B-B14F-4D97-AF65-F5344CB8AC3E}">
        <p14:creationId xmlns:p14="http://schemas.microsoft.com/office/powerpoint/2010/main" val="38638624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a:xfrm>
            <a:off x="482600" y="1098551"/>
            <a:ext cx="8178800" cy="760457"/>
          </a:xfrm>
        </p:spPr>
        <p:txBody>
          <a:bodyPr>
            <a:normAutofit/>
          </a:bodyPr>
          <a:lstStyle/>
          <a:p>
            <a:r>
              <a:rPr lang="en-US" sz="2700"/>
              <a:t>PAPR Batteries</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482601" y="1859008"/>
            <a:ext cx="3685255" cy="3470474"/>
          </a:xfrm>
        </p:spPr>
        <p:txBody>
          <a:bodyPr>
            <a:normAutofit/>
          </a:bodyPr>
          <a:lstStyle/>
          <a:p>
            <a:r>
              <a:rPr lang="en-US" sz="1650"/>
              <a:t>The batteries used at MCOME are a rechargeable NiMH. </a:t>
            </a:r>
          </a:p>
          <a:p>
            <a:r>
              <a:rPr lang="en-US" sz="1650"/>
              <a:t>When fully charged, the batteries have a run time of approximately 8 hours.</a:t>
            </a:r>
          </a:p>
          <a:p>
            <a:r>
              <a:rPr lang="en-US" sz="1650"/>
              <a:t>The batteries require approximately 5 hours to develop a full charge.</a:t>
            </a:r>
          </a:p>
          <a:p>
            <a:pPr lvl="1"/>
            <a:r>
              <a:rPr lang="en-US" sz="1500"/>
              <a:t>The LED on the charging unit will flash green when fully charged.</a:t>
            </a:r>
          </a:p>
          <a:p>
            <a:r>
              <a:rPr lang="en-US" sz="1650"/>
              <a:t>An alarm will sound when only 30 minutes of battery power remain.</a:t>
            </a:r>
          </a:p>
        </p:txBody>
      </p:sp>
      <p:grpSp>
        <p:nvGrpSpPr>
          <p:cNvPr id="12" name="Group 11">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308373"/>
            <a:ext cx="760545" cy="1513185"/>
            <a:chOff x="0" y="4601497"/>
            <a:chExt cx="1014060" cy="2017580"/>
          </a:xfrm>
        </p:grpSpPr>
        <p:sp>
          <p:nvSpPr>
            <p:cNvPr id="13" name="Isosceles Triangle 1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pic>
        <p:nvPicPr>
          <p:cNvPr id="4" name="Picture 2">
            <a:extLst>
              <a:ext uri="{FF2B5EF4-FFF2-40B4-BE49-F238E27FC236}">
                <a16:creationId xmlns:a16="http://schemas.microsoft.com/office/drawing/2014/main" id="{04225435-9636-1A87-F36E-77056C4772C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74356" y="1995106"/>
            <a:ext cx="4318056" cy="307661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16" name="Group 15">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14468" y="857251"/>
            <a:ext cx="729532" cy="1451480"/>
            <a:chOff x="10918968" y="713127"/>
            <a:chExt cx="1273032" cy="2532832"/>
          </a:xfrm>
        </p:grpSpPr>
        <p:sp>
          <p:nvSpPr>
            <p:cNvPr id="17" name="Rectangle 16">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8" name="Isosceles Triangle 17">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3"/>
          <a:srcRect/>
          <a:stretch/>
        </p:blipFill>
        <p:spPr>
          <a:xfrm>
            <a:off x="628650" y="5401364"/>
            <a:ext cx="1113623" cy="527505"/>
          </a:xfrm>
          <a:prstGeom prst="rect">
            <a:avLst/>
          </a:prstGeom>
          <a:noFill/>
        </p:spPr>
      </p:pic>
    </p:spTree>
    <p:extLst>
      <p:ext uri="{BB962C8B-B14F-4D97-AF65-F5344CB8AC3E}">
        <p14:creationId xmlns:p14="http://schemas.microsoft.com/office/powerpoint/2010/main" val="34436416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p>
        </p:txBody>
      </p:sp>
      <p:sp>
        <p:nvSpPr>
          <p:cNvPr id="19" name="Arc 1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473512" y="1225120"/>
            <a:ext cx="2240924"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algn="ctr" defTabSz="685800">
              <a:defRPr/>
            </a:pPr>
            <a:endParaRPr lang="en-US" sz="1350">
              <a:solidFill>
                <a:srgbClr val="000000"/>
              </a:solidFill>
              <a:latin typeface="Calibri" panose="020F0502020204030204"/>
            </a:endParaRPr>
          </a:p>
        </p:txBody>
      </p:sp>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a:xfrm>
            <a:off x="4421221" y="1216870"/>
            <a:ext cx="4094129" cy="994172"/>
          </a:xfrm>
        </p:spPr>
        <p:txBody>
          <a:bodyPr>
            <a:normAutofit/>
          </a:bodyPr>
          <a:lstStyle/>
          <a:p>
            <a:r>
              <a:rPr lang="en-US"/>
              <a:t>PAPR Cartridges	</a:t>
            </a:r>
          </a:p>
        </p:txBody>
      </p:sp>
      <p:sp>
        <p:nvSpPr>
          <p:cNvPr id="21" name="Freeform: Shape 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4972050"/>
            <a:ext cx="2004647" cy="10287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4" name="PAPR Cartridges.m4v">
            <a:hlinkClick r:id="" action="ppaction://media"/>
            <a:extLst>
              <a:ext uri="{FF2B5EF4-FFF2-40B4-BE49-F238E27FC236}">
                <a16:creationId xmlns:a16="http://schemas.microsoft.com/office/drawing/2014/main" id="{EA0A0716-4305-3C19-D9F9-365E654237B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27387" y="2021708"/>
            <a:ext cx="3583036"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4421221" y="2021708"/>
            <a:ext cx="4094129" cy="3468265"/>
          </a:xfrm>
        </p:spPr>
        <p:txBody>
          <a:bodyPr>
            <a:normAutofit/>
          </a:bodyPr>
          <a:lstStyle/>
          <a:p>
            <a:r>
              <a:rPr lang="en-US" sz="1650"/>
              <a:t>The useful service life of chemical cartridges will depend upon multiple factors (flow rate, concentration of contaminants, environmental conditions)</a:t>
            </a:r>
          </a:p>
          <a:p>
            <a:r>
              <a:rPr lang="en-US" sz="1650"/>
              <a:t>Cartridges should be replaced when:</a:t>
            </a:r>
          </a:p>
          <a:p>
            <a:pPr lvl="1"/>
            <a:r>
              <a:rPr lang="en-US" sz="1500"/>
              <a:t>The flow meter check fails</a:t>
            </a:r>
          </a:p>
          <a:p>
            <a:pPr lvl="1"/>
            <a:r>
              <a:rPr lang="en-US" sz="1500"/>
              <a:t>Smell, taste or irritation from the contaminant is detected</a:t>
            </a:r>
          </a:p>
          <a:p>
            <a:pPr lvl="1"/>
            <a:r>
              <a:rPr lang="en-US" sz="1500"/>
              <a:t>If cartridges become soiled, damaged or breathing resistance occurs</a:t>
            </a:r>
          </a:p>
          <a:p>
            <a:pPr lvl="1"/>
            <a:r>
              <a:rPr lang="en-US" sz="1500"/>
              <a:t>After leaving a hazardous environment</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5"/>
          <a:srcRect/>
          <a:stretch/>
        </p:blipFill>
        <p:spPr>
          <a:xfrm>
            <a:off x="628650" y="5401364"/>
            <a:ext cx="1113623" cy="527505"/>
          </a:xfrm>
          <a:prstGeom prst="rect">
            <a:avLst/>
          </a:prstGeom>
          <a:noFill/>
        </p:spPr>
      </p:pic>
    </p:spTree>
    <p:extLst>
      <p:ext uri="{BB962C8B-B14F-4D97-AF65-F5344CB8AC3E}">
        <p14:creationId xmlns:p14="http://schemas.microsoft.com/office/powerpoint/2010/main" val="401786458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a:xfrm>
            <a:off x="379378" y="1131094"/>
            <a:ext cx="8251487" cy="994172"/>
          </a:xfrm>
        </p:spPr>
        <p:txBody>
          <a:bodyPr>
            <a:normAutofit/>
          </a:bodyPr>
          <a:lstStyle/>
          <a:p>
            <a:pPr algn="ctr"/>
            <a:r>
              <a:rPr lang="en-US"/>
              <a:t>PAPR Cleaning</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628650" y="2125266"/>
            <a:ext cx="7886700" cy="3113723"/>
          </a:xfrm>
        </p:spPr>
        <p:txBody>
          <a:bodyPr>
            <a:normAutofit/>
          </a:bodyPr>
          <a:lstStyle/>
          <a:p>
            <a:r>
              <a:rPr lang="en-US"/>
              <a:t>PAPRs should be cleaned with a 10% solution of bleach followed by a water wipe/rinse. </a:t>
            </a:r>
          </a:p>
          <a:p>
            <a:r>
              <a:rPr lang="en-US"/>
              <a:t>The hood should be cleaned by wiping vertically from the top of the hood to the bottom of the hood (bib). </a:t>
            </a:r>
          </a:p>
          <a:p>
            <a:r>
              <a:rPr lang="en-US"/>
              <a:t>When cleaning the butyl hose covering, do not make contact with the inner hose as bleach will degrade the inner tubing.</a:t>
            </a:r>
          </a:p>
          <a:p>
            <a:r>
              <a:rPr lang="en-US"/>
              <a:t>Wipe all parts of the belt and blower unit. </a:t>
            </a:r>
          </a:p>
          <a:p>
            <a:r>
              <a:rPr lang="en-US"/>
              <a:t>While cleaning, inspect all parts for signs of tears or malfunctions. </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5213242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a:xfrm>
            <a:off x="379378" y="1131094"/>
            <a:ext cx="8251487" cy="994172"/>
          </a:xfrm>
        </p:spPr>
        <p:txBody>
          <a:bodyPr>
            <a:normAutofit/>
          </a:bodyPr>
          <a:lstStyle/>
          <a:p>
            <a:pPr algn="ctr"/>
            <a:r>
              <a:rPr lang="en-US"/>
              <a:t>PAPR Storage</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464295" y="2125266"/>
            <a:ext cx="4919965" cy="3113723"/>
          </a:xfrm>
        </p:spPr>
        <p:txBody>
          <a:bodyPr>
            <a:normAutofit lnSpcReduction="10000"/>
          </a:bodyPr>
          <a:lstStyle/>
          <a:p>
            <a:r>
              <a:rPr lang="en-US" sz="1950"/>
              <a:t>Once dry, the hood and breathing tube should be folded flat and placed in the duffle bag.</a:t>
            </a:r>
          </a:p>
          <a:p>
            <a:r>
              <a:rPr lang="en-US" sz="1950"/>
              <a:t>Cartridges that have been used in a hazardous environment should be discarded.</a:t>
            </a:r>
          </a:p>
          <a:p>
            <a:pPr lvl="1"/>
            <a:r>
              <a:rPr lang="en-US" sz="1650"/>
              <a:t>The Safety Committee will evaluate hazardous environments and provide discard recommendations. </a:t>
            </a:r>
          </a:p>
          <a:p>
            <a:r>
              <a:rPr lang="en-US" sz="1950"/>
              <a:t>Cartridges used in a non-hazardous environment can be sealed and reused if they pass an air flow check.</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
        <p:nvSpPr>
          <p:cNvPr id="4" name="Content Placeholder 2">
            <a:extLst>
              <a:ext uri="{FF2B5EF4-FFF2-40B4-BE49-F238E27FC236}">
                <a16:creationId xmlns:a16="http://schemas.microsoft.com/office/drawing/2014/main" id="{401F6C2B-9471-369A-74E9-C3930FD66B26}"/>
              </a:ext>
            </a:extLst>
          </p:cNvPr>
          <p:cNvSpPr txBox="1">
            <a:spLocks/>
          </p:cNvSpPr>
          <p:nvPr/>
        </p:nvSpPr>
        <p:spPr>
          <a:xfrm>
            <a:off x="5684601" y="2142290"/>
            <a:ext cx="2995104" cy="3337559"/>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333333"/>
                </a:solidFill>
                <a:latin typeface="Roboto" charset="0"/>
                <a:ea typeface="Roboto" charset="0"/>
                <a:cs typeface="Roboto"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333333"/>
                </a:solidFill>
                <a:latin typeface="Roboto" charset="0"/>
                <a:ea typeface="Roboto" charset="0"/>
                <a:cs typeface="Roboto"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333333"/>
                </a:solidFill>
                <a:latin typeface="Roboto" charset="0"/>
                <a:ea typeface="Roboto" charset="0"/>
                <a:cs typeface="Roboto"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33333"/>
                </a:solidFill>
                <a:latin typeface="Roboto" charset="0"/>
                <a:ea typeface="Roboto" charset="0"/>
                <a:cs typeface="Roboto"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333333"/>
                </a:solidFill>
                <a:latin typeface="Roboto" charset="0"/>
                <a:ea typeface="Roboto" charset="0"/>
                <a:cs typeface="Roboto"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50"/>
              <a:t>Batteries and blower units</a:t>
            </a:r>
          </a:p>
          <a:p>
            <a:pPr marL="85725" indent="0">
              <a:buNone/>
            </a:pPr>
            <a:endParaRPr lang="en-US" sz="2100"/>
          </a:p>
        </p:txBody>
      </p:sp>
      <p:pic>
        <p:nvPicPr>
          <p:cNvPr id="6" name="Picture 2">
            <a:extLst>
              <a:ext uri="{FF2B5EF4-FFF2-40B4-BE49-F238E27FC236}">
                <a16:creationId xmlns:a16="http://schemas.microsoft.com/office/drawing/2014/main" id="{8CA9A361-9175-B313-6901-63FC9BF77F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4904" y="2485190"/>
            <a:ext cx="1828801" cy="30775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019210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a:xfrm>
            <a:off x="145915" y="1131094"/>
            <a:ext cx="8681936" cy="994172"/>
          </a:xfrm>
        </p:spPr>
        <p:txBody>
          <a:bodyPr>
            <a:normAutofit/>
          </a:bodyPr>
          <a:lstStyle/>
          <a:p>
            <a:pPr algn="ctr"/>
            <a:r>
              <a:rPr lang="en-US"/>
              <a:t>Medical Conditions and Respirator Use </a:t>
            </a:r>
          </a:p>
        </p:txBody>
      </p:sp>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628650" y="2125266"/>
            <a:ext cx="7886700" cy="3113723"/>
          </a:xfrm>
        </p:spPr>
        <p:txBody>
          <a:bodyPr>
            <a:normAutofit/>
          </a:bodyPr>
          <a:lstStyle/>
          <a:p>
            <a:r>
              <a:rPr lang="en-US" sz="1800"/>
              <a:t>Breathing through a respirator is more difficult than breathing in open air. People with lung diseases such as asthma or emphysema, elderly people, and others may have trouble breathing. People with claustrophobia may not be able to wear a full face piece or hooded respirator. People with vision problems may have trouble seeing while wearing a mask or hood. Employees must be medically evaluated before assigned to use a respirator.</a:t>
            </a:r>
          </a:p>
          <a:p>
            <a:r>
              <a:rPr lang="en-US" sz="1800"/>
              <a:t>If you experience difficulty breathing, shortness of breath, or vision problems while wearing a respirator: notify your nearest coworker, remove the respirator in a non-contaminated area, and notify your supervisor. </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2"/>
          <a:srcRect/>
          <a:stretch/>
        </p:blipFill>
        <p:spPr>
          <a:xfrm>
            <a:off x="628650" y="5401364"/>
            <a:ext cx="1113623" cy="527505"/>
          </a:xfrm>
          <a:prstGeom prst="rect">
            <a:avLst/>
          </a:prstGeom>
          <a:noFill/>
        </p:spPr>
      </p:pic>
    </p:spTree>
    <p:extLst>
      <p:ext uri="{BB962C8B-B14F-4D97-AF65-F5344CB8AC3E}">
        <p14:creationId xmlns:p14="http://schemas.microsoft.com/office/powerpoint/2010/main" val="25487662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a:xfrm>
            <a:off x="3490722" y="1104138"/>
            <a:ext cx="5170932" cy="1337310"/>
          </a:xfrm>
        </p:spPr>
        <p:txBody>
          <a:bodyPr anchor="b">
            <a:normAutofit/>
          </a:bodyPr>
          <a:lstStyle/>
          <a:p>
            <a:r>
              <a:rPr lang="en-US" sz="4050"/>
              <a:t>Fit Testing</a:t>
            </a:r>
          </a:p>
        </p:txBody>
      </p:sp>
      <p:pic>
        <p:nvPicPr>
          <p:cNvPr id="4" name="Picture 2">
            <a:extLst>
              <a:ext uri="{FF2B5EF4-FFF2-40B4-BE49-F238E27FC236}">
                <a16:creationId xmlns:a16="http://schemas.microsoft.com/office/drawing/2014/main" id="{D0E85CAA-0FC1-B23F-B302-4EFCAE6B17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6239"/>
          <a:stretch/>
        </p:blipFill>
        <p:spPr bwMode="auto">
          <a:xfrm>
            <a:off x="15" y="857258"/>
            <a:ext cx="3030987" cy="3145315"/>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2704640"/>
            <a:ext cx="3182692" cy="13716"/>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custGeom>
                    <a:avLst/>
                    <a:gdLst>
                      <a:gd name="connsiteX0" fmla="*/ 0 w 3182692"/>
                      <a:gd name="connsiteY0" fmla="*/ 0 h 13716"/>
                      <a:gd name="connsiteX1" fmla="*/ 636538 w 3182692"/>
                      <a:gd name="connsiteY1" fmla="*/ 0 h 13716"/>
                      <a:gd name="connsiteX2" fmla="*/ 1273077 w 3182692"/>
                      <a:gd name="connsiteY2" fmla="*/ 0 h 13716"/>
                      <a:gd name="connsiteX3" fmla="*/ 1909615 w 3182692"/>
                      <a:gd name="connsiteY3" fmla="*/ 0 h 13716"/>
                      <a:gd name="connsiteX4" fmla="*/ 2482500 w 3182692"/>
                      <a:gd name="connsiteY4" fmla="*/ 0 h 13716"/>
                      <a:gd name="connsiteX5" fmla="*/ 3182692 w 3182692"/>
                      <a:gd name="connsiteY5" fmla="*/ 0 h 13716"/>
                      <a:gd name="connsiteX6" fmla="*/ 3182692 w 3182692"/>
                      <a:gd name="connsiteY6" fmla="*/ 13716 h 13716"/>
                      <a:gd name="connsiteX7" fmla="*/ 2609807 w 3182692"/>
                      <a:gd name="connsiteY7" fmla="*/ 13716 h 13716"/>
                      <a:gd name="connsiteX8" fmla="*/ 2068750 w 3182692"/>
                      <a:gd name="connsiteY8" fmla="*/ 13716 h 13716"/>
                      <a:gd name="connsiteX9" fmla="*/ 1432211 w 3182692"/>
                      <a:gd name="connsiteY9" fmla="*/ 13716 h 13716"/>
                      <a:gd name="connsiteX10" fmla="*/ 859327 w 3182692"/>
                      <a:gd name="connsiteY10" fmla="*/ 13716 h 13716"/>
                      <a:gd name="connsiteX11" fmla="*/ 0 w 3182692"/>
                      <a:gd name="connsiteY11" fmla="*/ 13716 h 13716"/>
                      <a:gd name="connsiteX12" fmla="*/ 0 w 3182692"/>
                      <a:gd name="connsiteY12"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3716"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2906" y="4075"/>
                          <a:pt x="3183008" y="9784"/>
                          <a:pt x="3182692" y="13716"/>
                        </a:cubicBezTo>
                        <a:cubicBezTo>
                          <a:pt x="2947402" y="17868"/>
                          <a:pt x="2876226" y="22619"/>
                          <a:pt x="2609807" y="13716"/>
                        </a:cubicBezTo>
                        <a:cubicBezTo>
                          <a:pt x="2343389" y="4813"/>
                          <a:pt x="2326689" y="21007"/>
                          <a:pt x="2068750" y="13716"/>
                        </a:cubicBezTo>
                        <a:cubicBezTo>
                          <a:pt x="1810811" y="6425"/>
                          <a:pt x="1713836" y="43647"/>
                          <a:pt x="1432211" y="13716"/>
                        </a:cubicBezTo>
                        <a:cubicBezTo>
                          <a:pt x="1150586" y="-16215"/>
                          <a:pt x="982765" y="-825"/>
                          <a:pt x="859327" y="13716"/>
                        </a:cubicBezTo>
                        <a:cubicBezTo>
                          <a:pt x="735889" y="28257"/>
                          <a:pt x="254183" y="30659"/>
                          <a:pt x="0" y="13716"/>
                        </a:cubicBezTo>
                        <a:cubicBezTo>
                          <a:pt x="-535" y="8247"/>
                          <a:pt x="-201" y="2959"/>
                          <a:pt x="0" y="0"/>
                        </a:cubicBezTo>
                        <a:close/>
                      </a:path>
                      <a:path w="3182692" h="13716"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2126" y="5320"/>
                          <a:pt x="3182368" y="9001"/>
                          <a:pt x="3182692" y="13716"/>
                        </a:cubicBezTo>
                        <a:cubicBezTo>
                          <a:pt x="3026065" y="-15421"/>
                          <a:pt x="2775006" y="18495"/>
                          <a:pt x="2546154" y="13716"/>
                        </a:cubicBezTo>
                        <a:cubicBezTo>
                          <a:pt x="2317302" y="8937"/>
                          <a:pt x="2168173" y="-13085"/>
                          <a:pt x="1845961" y="13716"/>
                        </a:cubicBezTo>
                        <a:cubicBezTo>
                          <a:pt x="1523749" y="40517"/>
                          <a:pt x="1450078" y="-5416"/>
                          <a:pt x="1304904" y="13716"/>
                        </a:cubicBezTo>
                        <a:cubicBezTo>
                          <a:pt x="1159730" y="32848"/>
                          <a:pt x="942635" y="-14593"/>
                          <a:pt x="604711" y="13716"/>
                        </a:cubicBezTo>
                        <a:cubicBezTo>
                          <a:pt x="266787" y="42025"/>
                          <a:pt x="141927" y="-12967"/>
                          <a:pt x="0" y="13716"/>
                        </a:cubicBezTo>
                        <a:cubicBezTo>
                          <a:pt x="58" y="7834"/>
                          <a:pt x="453" y="5833"/>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 name="Picture 3">
            <a:extLst>
              <a:ext uri="{FF2B5EF4-FFF2-40B4-BE49-F238E27FC236}">
                <a16:creationId xmlns:a16="http://schemas.microsoft.com/office/drawing/2014/main" id="{AE688676-8BCD-74CB-E849-7C2B1C1A1A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88" r="886" b="4"/>
          <a:stretch/>
        </p:blipFill>
        <p:spPr bwMode="auto">
          <a:xfrm>
            <a:off x="1" y="4057650"/>
            <a:ext cx="3038311" cy="19431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3378823" y="2887218"/>
            <a:ext cx="5468353" cy="2612898"/>
          </a:xfrm>
        </p:spPr>
        <p:txBody>
          <a:bodyPr>
            <a:noAutofit/>
          </a:bodyPr>
          <a:lstStyle/>
          <a:p>
            <a:r>
              <a:rPr lang="en-US" sz="1650"/>
              <a:t>According to OSHA 1910.134(f)  fit testing is required. </a:t>
            </a:r>
          </a:p>
          <a:p>
            <a:pPr lvl="1"/>
            <a:r>
              <a:rPr lang="en-US" sz="1500"/>
              <a:t>Before initial use, when respirators change, and annually.</a:t>
            </a:r>
          </a:p>
          <a:p>
            <a:pPr marL="342900" lvl="1" indent="0">
              <a:buNone/>
            </a:pPr>
            <a:endParaRPr lang="en-US" sz="750"/>
          </a:p>
          <a:p>
            <a:r>
              <a:rPr lang="en-US" sz="1650"/>
              <a:t>Fit testing must be completed with the same make, model, style, and size of respirator that will be used. </a:t>
            </a:r>
          </a:p>
          <a:p>
            <a:pPr marL="0" indent="0">
              <a:buNone/>
            </a:pPr>
            <a:endParaRPr lang="en-US" sz="750"/>
          </a:p>
          <a:p>
            <a:r>
              <a:rPr lang="en-US" sz="1650"/>
              <a:t>Additional testing will be conducted if there are changes in an employee’s physical condition that affect the respirator fit.</a:t>
            </a:r>
          </a:p>
          <a:p>
            <a:pPr lvl="1"/>
            <a:r>
              <a:rPr lang="en-US" sz="1500"/>
              <a:t>Facial scaring, cosmetic surgery, changes in body weight</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4"/>
          <a:srcRect/>
          <a:stretch/>
        </p:blipFill>
        <p:spPr>
          <a:xfrm>
            <a:off x="628650" y="5401364"/>
            <a:ext cx="1113623" cy="527505"/>
          </a:xfrm>
          <a:prstGeom prst="rect">
            <a:avLst/>
          </a:prstGeom>
          <a:noFill/>
        </p:spPr>
      </p:pic>
    </p:spTree>
    <p:extLst>
      <p:ext uri="{BB962C8B-B14F-4D97-AF65-F5344CB8AC3E}">
        <p14:creationId xmlns:p14="http://schemas.microsoft.com/office/powerpoint/2010/main" val="3531205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473512" y="1225120"/>
            <a:ext cx="2240924"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algn="ctr" defTabSz="685800">
              <a:defRPr/>
            </a:pPr>
            <a:endParaRPr lang="en-US" sz="1350">
              <a:solidFill>
                <a:srgbClr val="000000"/>
              </a:solidFill>
              <a:latin typeface="Calibri" panose="020F0502020204030204"/>
            </a:endParaRPr>
          </a:p>
        </p:txBody>
      </p:sp>
      <p:sp>
        <p:nvSpPr>
          <p:cNvPr id="2" name="Title 1">
            <a:extLst>
              <a:ext uri="{FF2B5EF4-FFF2-40B4-BE49-F238E27FC236}">
                <a16:creationId xmlns:a16="http://schemas.microsoft.com/office/drawing/2014/main" id="{B2088171-74D2-D7E2-6FAF-C2906C14B578}"/>
              </a:ext>
            </a:extLst>
          </p:cNvPr>
          <p:cNvSpPr>
            <a:spLocks noGrp="1"/>
          </p:cNvSpPr>
          <p:nvPr>
            <p:ph type="title"/>
          </p:nvPr>
        </p:nvSpPr>
        <p:spPr>
          <a:xfrm>
            <a:off x="4421221" y="1216870"/>
            <a:ext cx="4094129" cy="994172"/>
          </a:xfrm>
        </p:spPr>
        <p:txBody>
          <a:bodyPr>
            <a:normAutofit/>
          </a:bodyPr>
          <a:lstStyle/>
          <a:p>
            <a:r>
              <a:rPr lang="en-US"/>
              <a:t>Fit Testing </a:t>
            </a:r>
            <a:r>
              <a:rPr lang="en-US" i="1"/>
              <a:t>cont.</a:t>
            </a:r>
            <a:r>
              <a:rPr lang="en-US"/>
              <a:t> </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4972050"/>
            <a:ext cx="2004647" cy="10287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4" name="Picture 3">
            <a:extLst>
              <a:ext uri="{FF2B5EF4-FFF2-40B4-BE49-F238E27FC236}">
                <a16:creationId xmlns:a16="http://schemas.microsoft.com/office/drawing/2014/main" id="{BB56F79C-B41F-4C69-0BCD-55B228B862F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7387" y="1914217"/>
            <a:ext cx="3583036" cy="290225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a:extLst>
              <a:ext uri="{FF2B5EF4-FFF2-40B4-BE49-F238E27FC236}">
                <a16:creationId xmlns:a16="http://schemas.microsoft.com/office/drawing/2014/main" id="{9CAB554B-85A3-FFD3-9580-02462EB3F680}"/>
              </a:ext>
            </a:extLst>
          </p:cNvPr>
          <p:cNvSpPr>
            <a:spLocks noGrp="1"/>
          </p:cNvSpPr>
          <p:nvPr>
            <p:ph idx="1"/>
          </p:nvPr>
        </p:nvSpPr>
        <p:spPr>
          <a:xfrm>
            <a:off x="4421221" y="2345582"/>
            <a:ext cx="4094129" cy="3144390"/>
          </a:xfrm>
        </p:spPr>
        <p:txBody>
          <a:bodyPr>
            <a:normAutofit/>
          </a:bodyPr>
          <a:lstStyle/>
          <a:p>
            <a:r>
              <a:rPr lang="en-US" sz="1950"/>
              <a:t>1910.134 (g)(1)(A) – employer shall not permit respirators with tight-fitting facepieces to be worn by employees who have facial hair that comes between the sealing surface of the facepiece and the face or that interferes with the valve function. </a:t>
            </a:r>
          </a:p>
          <a:p>
            <a:r>
              <a:rPr lang="en-US" sz="1950"/>
              <a:t>MCOME performs a qualitative fit test using </a:t>
            </a:r>
            <a:r>
              <a:rPr lang="en-US" sz="1950" err="1"/>
              <a:t>Bitrex</a:t>
            </a:r>
            <a:r>
              <a:rPr lang="en-US" sz="1950"/>
              <a:t> solution or Saccharin solution</a:t>
            </a:r>
          </a:p>
        </p:txBody>
      </p:sp>
      <p:pic>
        <p:nvPicPr>
          <p:cNvPr id="5" name="Graphic 1">
            <a:extLst>
              <a:ext uri="{FF2B5EF4-FFF2-40B4-BE49-F238E27FC236}">
                <a16:creationId xmlns:a16="http://schemas.microsoft.com/office/drawing/2014/main" id="{8E63CFEF-F5D1-3FAC-4A34-12CD98FC6359}"/>
              </a:ext>
            </a:extLst>
          </p:cNvPr>
          <p:cNvPicPr>
            <a:picLocks noChangeAspect="1"/>
          </p:cNvPicPr>
          <p:nvPr/>
        </p:nvPicPr>
        <p:blipFill>
          <a:blip r:embed="rId3"/>
          <a:srcRect/>
          <a:stretch/>
        </p:blipFill>
        <p:spPr>
          <a:xfrm>
            <a:off x="628650" y="5401364"/>
            <a:ext cx="1113623" cy="527505"/>
          </a:xfrm>
          <a:prstGeom prst="rect">
            <a:avLst/>
          </a:prstGeom>
          <a:noFill/>
        </p:spPr>
      </p:pic>
    </p:spTree>
    <p:extLst>
      <p:ext uri="{BB962C8B-B14F-4D97-AF65-F5344CB8AC3E}">
        <p14:creationId xmlns:p14="http://schemas.microsoft.com/office/powerpoint/2010/main" val="24643508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CCA46-6387-DBFE-B927-4D570054E8BE}"/>
              </a:ext>
            </a:extLst>
          </p:cNvPr>
          <p:cNvSpPr>
            <a:spLocks noGrp="1"/>
          </p:cNvSpPr>
          <p:nvPr>
            <p:ph type="title"/>
          </p:nvPr>
        </p:nvSpPr>
        <p:spPr/>
        <p:txBody>
          <a:bodyPr/>
          <a:lstStyle/>
          <a:p>
            <a:pPr algn="ctr"/>
            <a:r>
              <a:rPr lang="en-US">
                <a:latin typeface="Poppins"/>
                <a:cs typeface="Poppins"/>
              </a:rPr>
              <a:t>Conclusion</a:t>
            </a:r>
            <a:endParaRPr lang="en-US"/>
          </a:p>
        </p:txBody>
      </p:sp>
      <p:sp>
        <p:nvSpPr>
          <p:cNvPr id="3" name="Content Placeholder 2">
            <a:extLst>
              <a:ext uri="{FF2B5EF4-FFF2-40B4-BE49-F238E27FC236}">
                <a16:creationId xmlns:a16="http://schemas.microsoft.com/office/drawing/2014/main" id="{2DCE07F2-F4B7-9DDA-E3B1-28D188EE3622}"/>
              </a:ext>
            </a:extLst>
          </p:cNvPr>
          <p:cNvSpPr>
            <a:spLocks noGrp="1"/>
          </p:cNvSpPr>
          <p:nvPr>
            <p:ph idx="1"/>
          </p:nvPr>
        </p:nvSpPr>
        <p:spPr>
          <a:xfrm>
            <a:off x="628650" y="1661742"/>
            <a:ext cx="7886700" cy="4180576"/>
          </a:xfrm>
        </p:spPr>
        <p:txBody>
          <a:bodyPr vert="horz" lIns="91440" tIns="45720" rIns="91440" bIns="45720" rtlCol="0" anchor="t">
            <a:normAutofit/>
          </a:bodyPr>
          <a:lstStyle/>
          <a:p>
            <a:pPr>
              <a:lnSpc>
                <a:spcPct val="100000"/>
              </a:lnSpc>
              <a:spcBef>
                <a:spcPct val="20000"/>
              </a:spcBef>
            </a:pPr>
            <a:r>
              <a:rPr lang="en-US">
                <a:latin typeface="Roboto"/>
                <a:ea typeface="Roboto"/>
                <a:cs typeface="Roboto"/>
              </a:rPr>
              <a:t>All respirators require training in order to be properly used. If you do not use a respirator correctly, it is very likely that it will not adequately protect you and may even hurt you.</a:t>
            </a:r>
          </a:p>
          <a:p>
            <a:pPr>
              <a:lnSpc>
                <a:spcPct val="100000"/>
              </a:lnSpc>
              <a:spcBef>
                <a:spcPct val="20000"/>
              </a:spcBef>
            </a:pPr>
            <a:endParaRPr lang="en-US"/>
          </a:p>
          <a:p>
            <a:pPr>
              <a:lnSpc>
                <a:spcPct val="100000"/>
              </a:lnSpc>
              <a:spcBef>
                <a:spcPct val="20000"/>
              </a:spcBef>
            </a:pPr>
            <a:r>
              <a:rPr lang="en-US">
                <a:latin typeface="Roboto"/>
                <a:ea typeface="Roboto"/>
                <a:cs typeface="Roboto"/>
              </a:rPr>
              <a:t>If you have any questions regarding the use of respirators or any part of this training, please contact  one of the supervisors. </a:t>
            </a:r>
          </a:p>
        </p:txBody>
      </p:sp>
    </p:spTree>
    <p:extLst>
      <p:ext uri="{BB962C8B-B14F-4D97-AF65-F5344CB8AC3E}">
        <p14:creationId xmlns:p14="http://schemas.microsoft.com/office/powerpoint/2010/main" val="17432552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A rocky hillside with a body of water in the distance&#10;&#10;Description automatically generated with low confidence">
            <a:extLst>
              <a:ext uri="{FF2B5EF4-FFF2-40B4-BE49-F238E27FC236}">
                <a16:creationId xmlns:a16="http://schemas.microsoft.com/office/drawing/2014/main" id="{127F4C07-F7C1-7A4D-0A6D-A28D032031E7}"/>
              </a:ext>
            </a:extLst>
          </p:cNvPr>
          <p:cNvPicPr>
            <a:picLocks noGrp="1" noChangeAspect="1"/>
          </p:cNvPicPr>
          <p:nvPr>
            <p:ph type="pic" sz="quarter" idx="16"/>
          </p:nvPr>
        </p:nvPicPr>
        <p:blipFill>
          <a:blip r:embed="rId2" cstate="screen">
            <a:extLst>
              <a:ext uri="{28A0092B-C50C-407E-A947-70E740481C1C}">
                <a14:useLocalDpi xmlns:a14="http://schemas.microsoft.com/office/drawing/2010/main"/>
              </a:ext>
            </a:extLst>
          </a:blip>
          <a:srcRect/>
          <a:stretch>
            <a:fillRect/>
          </a:stretch>
        </p:blipFill>
        <p:spPr/>
      </p:pic>
      <p:pic>
        <p:nvPicPr>
          <p:cNvPr id="2" name="Graphic 1">
            <a:extLst>
              <a:ext uri="{FF2B5EF4-FFF2-40B4-BE49-F238E27FC236}">
                <a16:creationId xmlns:a16="http://schemas.microsoft.com/office/drawing/2014/main" id="{E193EB29-F71F-0032-8C25-DB21857D658A}"/>
              </a:ext>
            </a:extLst>
          </p:cNvPr>
          <p:cNvPicPr>
            <a:picLocks noChangeAspect="1"/>
          </p:cNvPicPr>
          <p:nvPr/>
        </p:nvPicPr>
        <p:blipFill>
          <a:blip r:embed="rId3"/>
          <a:srcRect/>
          <a:stretch/>
        </p:blipFill>
        <p:spPr>
          <a:xfrm>
            <a:off x="628650" y="5401364"/>
            <a:ext cx="1113623" cy="527505"/>
          </a:xfrm>
          <a:prstGeom prst="rect">
            <a:avLst/>
          </a:prstGeom>
          <a:noFill/>
        </p:spPr>
      </p:pic>
    </p:spTree>
    <p:extLst>
      <p:ext uri="{BB962C8B-B14F-4D97-AF65-F5344CB8AC3E}">
        <p14:creationId xmlns:p14="http://schemas.microsoft.com/office/powerpoint/2010/main" val="14644943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B2C80-35D7-53F0-0C44-3AFE5E425426}"/>
              </a:ext>
            </a:extLst>
          </p:cNvPr>
          <p:cNvSpPr>
            <a:spLocks noGrp="1"/>
          </p:cNvSpPr>
          <p:nvPr>
            <p:ph type="ctrTitle"/>
          </p:nvPr>
        </p:nvSpPr>
        <p:spPr/>
        <p:txBody>
          <a:bodyPr/>
          <a:lstStyle/>
          <a:p>
            <a:r>
              <a:rPr lang="en-US"/>
              <a:t>Thank You</a:t>
            </a:r>
          </a:p>
        </p:txBody>
      </p:sp>
    </p:spTree>
    <p:extLst>
      <p:ext uri="{BB962C8B-B14F-4D97-AF65-F5344CB8AC3E}">
        <p14:creationId xmlns:p14="http://schemas.microsoft.com/office/powerpoint/2010/main" val="4701264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Maricopa County Colors">
      <a:dk1>
        <a:srgbClr val="131D28"/>
      </a:dk1>
      <a:lt1>
        <a:srgbClr val="F1F4F7"/>
      </a:lt1>
      <a:dk2>
        <a:srgbClr val="022F3A"/>
      </a:dk2>
      <a:lt2>
        <a:srgbClr val="F1F4F7"/>
      </a:lt2>
      <a:accent1>
        <a:srgbClr val="132048"/>
      </a:accent1>
      <a:accent2>
        <a:srgbClr val="F26724"/>
      </a:accent2>
      <a:accent3>
        <a:srgbClr val="1E988A"/>
      </a:accent3>
      <a:accent4>
        <a:srgbClr val="D8DFE1"/>
      </a:accent4>
      <a:accent5>
        <a:srgbClr val="FAA21B"/>
      </a:accent5>
      <a:accent6>
        <a:srgbClr val="0070B9"/>
      </a:accent6>
      <a:hlink>
        <a:srgbClr val="0070B9"/>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icopa County HR PowerPoint Template.pptx" id="{B09C6D01-2BD4-49D7-820C-73945E0A7828}" vid="{30AC3256-7AD7-45BD-B402-C0A0EEE003DC}"/>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documentManagement>
    <TaxCatchAll xmlns="cad516b6-5e60-427c-84cb-93088935647c" xsi:nil="true"/>
    <Category xmlns="2fb2c50e-46ed-4a58-ac00-7cbd040eb83d" xsi:nil="true"/>
    <lcf76f155ced4ddcb4097134ff3c332f xmlns="2fb2c50e-46ed-4a58-ac00-7cbd040eb83d">
      <Terms xmlns="http://schemas.microsoft.com/office/infopath/2007/PartnerControls"/>
    </lcf76f155ced4ddcb4097134ff3c332f>
    <SharedWithUsers xmlns="cad516b6-5e60-427c-84cb-93088935647c">
      <UserInfo>
        <DisplayName>Aimee Rhoads (MHR)</DisplayName>
        <AccountId>187</AccountId>
        <AccountType/>
      </UserInfo>
      <UserInfo>
        <DisplayName>Nia Rushing (MHR)</DisplayName>
        <AccountId>193</AccountId>
        <AccountType/>
      </UserInfo>
      <UserInfo>
        <DisplayName>Mike Koiv (MHR)</DisplayName>
        <AccountId>90</AccountId>
        <AccountType/>
      </UserInfo>
      <UserInfo>
        <DisplayName>Stephanie Coombs (OME)</DisplayName>
        <AccountId>15</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12671A59D9F1140A627C7D7A2B1F4F0" ma:contentTypeVersion="13" ma:contentTypeDescription="Create a new document." ma:contentTypeScope="" ma:versionID="b9c16142328a7b8529dc050b03dea059">
  <xsd:schema xmlns:xsd="http://www.w3.org/2001/XMLSchema" xmlns:xs="http://www.w3.org/2001/XMLSchema" xmlns:p="http://schemas.microsoft.com/office/2006/metadata/properties" xmlns:ns2="2fb2c50e-46ed-4a58-ac00-7cbd040eb83d" xmlns:ns3="cad516b6-5e60-427c-84cb-93088935647c" targetNamespace="http://schemas.microsoft.com/office/2006/metadata/properties" ma:root="true" ma:fieldsID="363c2757c7ed5f179fd5fb1f7fcad2fb" ns2:_="" ns3:_="">
    <xsd:import namespace="2fb2c50e-46ed-4a58-ac00-7cbd040eb83d"/>
    <xsd:import namespace="cad516b6-5e60-427c-84cb-93088935647c"/>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2:Category"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b2c50e-46ed-4a58-ac00-7cbd040eb83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0bd39d38-0a20-4b23-b9d1-24d24ed51b38"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Category" ma:index="18" nillable="true" ma:displayName="Category" ma:format="Dropdown" ma:internalName="Category">
      <xsd:simpleType>
        <xsd:restriction base="dms:Text">
          <xsd:maxLength value="255"/>
        </xsd:restriction>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ad516b6-5e60-427c-84cb-93088935647c"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4" nillable="true" ma:displayName="Taxonomy Catch All Column" ma:hidden="true" ma:list="{a4ffcbbf-cdc4-46e4-99cf-36d6a464eaf8}" ma:internalName="TaxCatchAll" ma:showField="CatchAllData" ma:web="cad516b6-5e60-427c-84cb-93088935647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385FE64-2CEF-426A-AECD-430B903034D5}">
  <ds:schemaRefs>
    <ds:schemaRef ds:uri="http://schemas.microsoft.com/sharepoint/v3/contenttype/forms"/>
  </ds:schemaRefs>
</ds:datastoreItem>
</file>

<file path=customXml/itemProps2.xml><?xml version="1.0" encoding="utf-8"?>
<ds:datastoreItem xmlns:ds="http://schemas.openxmlformats.org/officeDocument/2006/customXml" ds:itemID="{49CFA88C-E102-4E49-B75D-5343E3836C5F}">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openxmlformats.org/package/2006/metadata/core-properties"/>
    <ds:schemaRef ds:uri="http://www.w3.org/XML/1998/namespace"/>
    <ds:schemaRef ds:uri="cad516b6-5e60-427c-84cb-93088935647c"/>
    <ds:schemaRef ds:uri="2fb2c50e-46ed-4a58-ac00-7cbd040eb83d"/>
    <ds:schemaRef ds:uri="http://schemas.microsoft.com/office/infopath/2007/PartnerControls"/>
  </ds:schemaRefs>
</ds:datastoreItem>
</file>

<file path=customXml/itemProps3.xml><?xml version="1.0" encoding="utf-8"?>
<ds:datastoreItem xmlns:ds="http://schemas.openxmlformats.org/officeDocument/2006/customXml" ds:itemID="{47F38291-4C95-4A6D-B814-22D650141E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b2c50e-46ed-4a58-ac00-7cbd040eb83d"/>
    <ds:schemaRef ds:uri="cad516b6-5e60-427c-84cb-93088935647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Apothecary</Template>
  <Application>Microsoft Office PowerPoint</Application>
  <PresentationFormat>On-screen Show (4:3)</PresentationFormat>
  <Slides>32</Slides>
  <Notes>0</Notes>
  <HiddenSlides>0</HiddenSlides>
  <ScaleCrop>false</ScaleCrop>
  <HeadingPairs>
    <vt:vector size="4" baseType="variant">
      <vt:variant>
        <vt:lpstr>Theme</vt:lpstr>
      </vt:variant>
      <vt:variant>
        <vt:i4>2</vt:i4>
      </vt:variant>
      <vt:variant>
        <vt:lpstr>Slide Titles</vt:lpstr>
      </vt:variant>
      <vt:variant>
        <vt:i4>32</vt:i4>
      </vt:variant>
    </vt:vector>
  </HeadingPairs>
  <TitlesOfParts>
    <vt:vector size="34" baseType="lpstr">
      <vt:lpstr>Apothecary</vt:lpstr>
      <vt:lpstr>Office Theme</vt:lpstr>
      <vt:lpstr>Respiratory Protection Training</vt:lpstr>
      <vt:lpstr>What is a Respirator</vt:lpstr>
      <vt:lpstr>Why is a Respiratory Necessary</vt:lpstr>
      <vt:lpstr>Aerosol Transmissible Diseases (ATDs)</vt:lpstr>
      <vt:lpstr>Chemicals</vt:lpstr>
      <vt:lpstr>Hierarchy of Controls Used to Reduce Risk</vt:lpstr>
      <vt:lpstr>Engineering Controls </vt:lpstr>
      <vt:lpstr>Engineering Controls </vt:lpstr>
      <vt:lpstr>Administrative Controls</vt:lpstr>
      <vt:lpstr>Administrative Controls</vt:lpstr>
      <vt:lpstr>Administrative Controls</vt:lpstr>
      <vt:lpstr>Respirators</vt:lpstr>
      <vt:lpstr>N95 Particulate Respirator</vt:lpstr>
      <vt:lpstr>N95</vt:lpstr>
      <vt:lpstr>N95</vt:lpstr>
      <vt:lpstr>N95 DONNING, DOFFING, AND SEAL CHECK</vt:lpstr>
      <vt:lpstr>N95 Donning, Doffing, and Seal Check</vt:lpstr>
      <vt:lpstr>N95 MAINTENANCE AND STORAGE </vt:lpstr>
      <vt:lpstr>Powered Air Purifying Respirators (PAPR)</vt:lpstr>
      <vt:lpstr>PAPR</vt:lpstr>
      <vt:lpstr>N95 MAINTENANCE AND STORAGE​</vt:lpstr>
      <vt:lpstr>PAPR Donning and Doffing</vt:lpstr>
      <vt:lpstr>PAPR Batteries</vt:lpstr>
      <vt:lpstr>PAPR Cartridges </vt:lpstr>
      <vt:lpstr>PAPR Cleaning</vt:lpstr>
      <vt:lpstr>PAPR Storage</vt:lpstr>
      <vt:lpstr>Medical Conditions and Respirator Use </vt:lpstr>
      <vt:lpstr>Fit Testing</vt:lpstr>
      <vt:lpstr>Fit Testing cont. </vt:lpstr>
      <vt:lpstr>Conclusion</vt:lpstr>
      <vt:lpstr>PowerPoint Presentation</vt:lpstr>
      <vt:lpstr>Thank You</vt:lpstr>
    </vt:vector>
  </TitlesOfParts>
  <Company>Maricopa County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Samuel Cook - MEDEX</dc:creator>
  <cp:revision>3</cp:revision>
  <dcterms:created xsi:type="dcterms:W3CDTF">2014-11-12T18:17:10Z</dcterms:created>
  <dcterms:modified xsi:type="dcterms:W3CDTF">2023-11-09T17:19:56Z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0x010100512671A59D9F1140A627C7D7A2B1F4F0</vt:lpwstr>
  </property>
  <property fmtid="{D5CDD505-2E9C-101B-9397-08002B2CF9AE}" pid="3" name="MediaServiceImageTags">
    <vt:lpwstr/>
  </property>
</Properties>
</file>