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8" r:id="rId5"/>
    <p:sldId id="260"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269" r:id="rId31"/>
    <p:sldId id="2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1D"/>
    <a:srgbClr val="1E988A"/>
    <a:srgbClr val="18988B"/>
    <a:srgbClr val="021D49"/>
    <a:srgbClr val="333333"/>
    <a:srgbClr val="F26724"/>
    <a:srgbClr val="FFFFFF"/>
    <a:srgbClr val="131E29"/>
    <a:srgbClr val="D8DFE1"/>
    <a:srgbClr val="F9A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6242BF-9171-40B8-B34B-DC3B9C37B0F6}" v="8" dt="2023-03-26T15:59:57.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6357" autoAdjust="0"/>
  </p:normalViewPr>
  <p:slideViewPr>
    <p:cSldViewPr snapToGrid="0" snapToObjects="1" showGuides="1">
      <p:cViewPr varScale="1">
        <p:scale>
          <a:sx n="78" d="100"/>
          <a:sy n="78" d="100"/>
        </p:scale>
        <p:origin x="77" y="235"/>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ochrane (OME)" userId="fb917e43-33c0-48a2-b0c7-626e1b0a3904" providerId="ADAL" clId="{F06242BF-9171-40B8-B34B-DC3B9C37B0F6}"/>
    <pc:docChg chg="undo custSel delSld modSld">
      <pc:chgData name="Katherine Cochrane (OME)" userId="fb917e43-33c0-48a2-b0c7-626e1b0a3904" providerId="ADAL" clId="{F06242BF-9171-40B8-B34B-DC3B9C37B0F6}" dt="2023-03-26T16:00:44.649" v="61" actId="47"/>
      <pc:docMkLst>
        <pc:docMk/>
      </pc:docMkLst>
      <pc:sldChg chg="modSp mod">
        <pc:chgData name="Katherine Cochrane (OME)" userId="fb917e43-33c0-48a2-b0c7-626e1b0a3904" providerId="ADAL" clId="{F06242BF-9171-40B8-B34B-DC3B9C37B0F6}" dt="2023-03-26T15:49:20.108" v="1" actId="255"/>
        <pc:sldMkLst>
          <pc:docMk/>
          <pc:sldMk cId="1818531952" sldId="258"/>
        </pc:sldMkLst>
        <pc:spChg chg="mod">
          <ac:chgData name="Katherine Cochrane (OME)" userId="fb917e43-33c0-48a2-b0c7-626e1b0a3904" providerId="ADAL" clId="{F06242BF-9171-40B8-B34B-DC3B9C37B0F6}" dt="2023-03-26T15:49:20.108" v="1" actId="255"/>
          <ac:spMkLst>
            <pc:docMk/>
            <pc:sldMk cId="1818531952" sldId="258"/>
            <ac:spMk id="3" creationId="{E99F90C5-7865-9CE6-1F8A-2A86048D1A60}"/>
          </ac:spMkLst>
        </pc:spChg>
      </pc:sldChg>
      <pc:sldChg chg="delSp modSp del mod">
        <pc:chgData name="Katherine Cochrane (OME)" userId="fb917e43-33c0-48a2-b0c7-626e1b0a3904" providerId="ADAL" clId="{F06242BF-9171-40B8-B34B-DC3B9C37B0F6}" dt="2023-03-26T16:00:44.649" v="61" actId="47"/>
        <pc:sldMkLst>
          <pc:docMk/>
          <pc:sldMk cId="1463251555" sldId="271"/>
        </pc:sldMkLst>
        <pc:spChg chg="mod">
          <ac:chgData name="Katherine Cochrane (OME)" userId="fb917e43-33c0-48a2-b0c7-626e1b0a3904" providerId="ADAL" clId="{F06242BF-9171-40B8-B34B-DC3B9C37B0F6}" dt="2023-03-26T15:59:26.779" v="43" actId="27636"/>
          <ac:spMkLst>
            <pc:docMk/>
            <pc:sldMk cId="1463251555" sldId="271"/>
            <ac:spMk id="32770" creationId="{00000000-0000-0000-0000-000000000000}"/>
          </ac:spMkLst>
        </pc:spChg>
        <pc:spChg chg="mod">
          <ac:chgData name="Katherine Cochrane (OME)" userId="fb917e43-33c0-48a2-b0c7-626e1b0a3904" providerId="ADAL" clId="{F06242BF-9171-40B8-B34B-DC3B9C37B0F6}" dt="2023-03-26T15:59:33.203" v="46" actId="27636"/>
          <ac:spMkLst>
            <pc:docMk/>
            <pc:sldMk cId="1463251555" sldId="271"/>
            <ac:spMk id="32771" creationId="{00000000-0000-0000-0000-000000000000}"/>
          </ac:spMkLst>
        </pc:spChg>
        <pc:picChg chg="del">
          <ac:chgData name="Katherine Cochrane (OME)" userId="fb917e43-33c0-48a2-b0c7-626e1b0a3904" providerId="ADAL" clId="{F06242BF-9171-40B8-B34B-DC3B9C37B0F6}" dt="2023-03-26T15:59:39.331" v="48" actId="21"/>
          <ac:picMkLst>
            <pc:docMk/>
            <pc:sldMk cId="1463251555" sldId="271"/>
            <ac:picMk id="32772" creationId="{00000000-0000-0000-0000-000000000000}"/>
          </ac:picMkLst>
        </pc:picChg>
      </pc:sldChg>
      <pc:sldChg chg="delSp modSp del mod">
        <pc:chgData name="Katherine Cochrane (OME)" userId="fb917e43-33c0-48a2-b0c7-626e1b0a3904" providerId="ADAL" clId="{F06242BF-9171-40B8-B34B-DC3B9C37B0F6}" dt="2023-03-26T15:57:09.205" v="14" actId="47"/>
        <pc:sldMkLst>
          <pc:docMk/>
          <pc:sldMk cId="1822893879" sldId="293"/>
        </pc:sldMkLst>
        <pc:spChg chg="mod">
          <ac:chgData name="Katherine Cochrane (OME)" userId="fb917e43-33c0-48a2-b0c7-626e1b0a3904" providerId="ADAL" clId="{F06242BF-9171-40B8-B34B-DC3B9C37B0F6}" dt="2023-03-26T15:56:02.753" v="2" actId="21"/>
          <ac:spMkLst>
            <pc:docMk/>
            <pc:sldMk cId="1822893879" sldId="293"/>
            <ac:spMk id="26626" creationId="{00000000-0000-0000-0000-000000000000}"/>
          </ac:spMkLst>
        </pc:spChg>
        <pc:spChg chg="mod">
          <ac:chgData name="Katherine Cochrane (OME)" userId="fb917e43-33c0-48a2-b0c7-626e1b0a3904" providerId="ADAL" clId="{F06242BF-9171-40B8-B34B-DC3B9C37B0F6}" dt="2023-03-26T15:56:13.881" v="5" actId="21"/>
          <ac:spMkLst>
            <pc:docMk/>
            <pc:sldMk cId="1822893879" sldId="293"/>
            <ac:spMk id="26627" creationId="{00000000-0000-0000-0000-000000000000}"/>
          </ac:spMkLst>
        </pc:spChg>
        <pc:picChg chg="del">
          <ac:chgData name="Katherine Cochrane (OME)" userId="fb917e43-33c0-48a2-b0c7-626e1b0a3904" providerId="ADAL" clId="{F06242BF-9171-40B8-B34B-DC3B9C37B0F6}" dt="2023-03-26T15:56:24.661" v="8" actId="21"/>
          <ac:picMkLst>
            <pc:docMk/>
            <pc:sldMk cId="1822893879" sldId="293"/>
            <ac:picMk id="26628" creationId="{00000000-0000-0000-0000-000000000000}"/>
          </ac:picMkLst>
        </pc:picChg>
      </pc:sldChg>
      <pc:sldChg chg="delSp modSp del mod">
        <pc:chgData name="Katherine Cochrane (OME)" userId="fb917e43-33c0-48a2-b0c7-626e1b0a3904" providerId="ADAL" clId="{F06242BF-9171-40B8-B34B-DC3B9C37B0F6}" dt="2023-03-26T15:59:21.717" v="41" actId="47"/>
        <pc:sldMkLst>
          <pc:docMk/>
          <pc:sldMk cId="1672099931" sldId="295"/>
        </pc:sldMkLst>
        <pc:spChg chg="mod">
          <ac:chgData name="Katherine Cochrane (OME)" userId="fb917e43-33c0-48a2-b0c7-626e1b0a3904" providerId="ADAL" clId="{F06242BF-9171-40B8-B34B-DC3B9C37B0F6}" dt="2023-03-26T15:57:22.085" v="18" actId="27636"/>
          <ac:spMkLst>
            <pc:docMk/>
            <pc:sldMk cId="1672099931" sldId="295"/>
            <ac:spMk id="23555" creationId="{00000000-0000-0000-0000-000000000000}"/>
          </ac:spMkLst>
        </pc:spChg>
        <pc:spChg chg="mod">
          <ac:chgData name="Katherine Cochrane (OME)" userId="fb917e43-33c0-48a2-b0c7-626e1b0a3904" providerId="ADAL" clId="{F06242BF-9171-40B8-B34B-DC3B9C37B0F6}" dt="2023-03-26T15:57:14.422" v="15" actId="21"/>
          <ac:spMkLst>
            <pc:docMk/>
            <pc:sldMk cId="1672099931" sldId="295"/>
            <ac:spMk id="28674" creationId="{00000000-0000-0000-0000-000000000000}"/>
          </ac:spMkLst>
        </pc:spChg>
        <pc:picChg chg="del">
          <ac:chgData name="Katherine Cochrane (OME)" userId="fb917e43-33c0-48a2-b0c7-626e1b0a3904" providerId="ADAL" clId="{F06242BF-9171-40B8-B34B-DC3B9C37B0F6}" dt="2023-03-26T15:57:31.632" v="22" actId="21"/>
          <ac:picMkLst>
            <pc:docMk/>
            <pc:sldMk cId="1672099931" sldId="295"/>
            <ac:picMk id="28676" creationId="{00000000-0000-0000-0000-000000000000}"/>
          </ac:picMkLst>
        </pc:picChg>
      </pc:sldChg>
      <pc:sldChg chg="modSp mod">
        <pc:chgData name="Katherine Cochrane (OME)" userId="fb917e43-33c0-48a2-b0c7-626e1b0a3904" providerId="ADAL" clId="{F06242BF-9171-40B8-B34B-DC3B9C37B0F6}" dt="2023-03-26T15:56:24.742" v="9" actId="27636"/>
        <pc:sldMkLst>
          <pc:docMk/>
          <pc:sldMk cId="4201770852" sldId="310"/>
        </pc:sldMkLst>
        <pc:spChg chg="mod">
          <ac:chgData name="Katherine Cochrane (OME)" userId="fb917e43-33c0-48a2-b0c7-626e1b0a3904" providerId="ADAL" clId="{F06242BF-9171-40B8-B34B-DC3B9C37B0F6}" dt="2023-03-26T15:56:24.742" v="9" actId="27636"/>
          <ac:spMkLst>
            <pc:docMk/>
            <pc:sldMk cId="4201770852" sldId="310"/>
            <ac:spMk id="3" creationId="{9CAB554B-85A3-FFD3-9580-02462EB3F680}"/>
          </ac:spMkLst>
        </pc:spChg>
      </pc:sldChg>
      <pc:sldChg chg="addSp delSp modSp mod setBg">
        <pc:chgData name="Katherine Cochrane (OME)" userId="fb917e43-33c0-48a2-b0c7-626e1b0a3904" providerId="ADAL" clId="{F06242BF-9171-40B8-B34B-DC3B9C37B0F6}" dt="2023-03-26T15:56:52.241" v="13" actId="26606"/>
        <pc:sldMkLst>
          <pc:docMk/>
          <pc:sldMk cId="769449121" sldId="314"/>
        </pc:sldMkLst>
        <pc:spChg chg="mod">
          <ac:chgData name="Katherine Cochrane (OME)" userId="fb917e43-33c0-48a2-b0c7-626e1b0a3904" providerId="ADAL" clId="{F06242BF-9171-40B8-B34B-DC3B9C37B0F6}" dt="2023-03-26T15:56:52.241" v="13" actId="26606"/>
          <ac:spMkLst>
            <pc:docMk/>
            <pc:sldMk cId="769449121" sldId="314"/>
            <ac:spMk id="2" creationId="{B2088171-74D2-D7E2-6FAF-C2906C14B578}"/>
          </ac:spMkLst>
        </pc:spChg>
        <pc:spChg chg="mod">
          <ac:chgData name="Katherine Cochrane (OME)" userId="fb917e43-33c0-48a2-b0c7-626e1b0a3904" providerId="ADAL" clId="{F06242BF-9171-40B8-B34B-DC3B9C37B0F6}" dt="2023-03-26T15:56:52.241" v="13" actId="26606"/>
          <ac:spMkLst>
            <pc:docMk/>
            <pc:sldMk cId="769449121" sldId="314"/>
            <ac:spMk id="3" creationId="{9CAB554B-85A3-FFD3-9580-02462EB3F680}"/>
          </ac:spMkLst>
        </pc:spChg>
        <pc:spChg chg="add del">
          <ac:chgData name="Katherine Cochrane (OME)" userId="fb917e43-33c0-48a2-b0c7-626e1b0a3904" providerId="ADAL" clId="{F06242BF-9171-40B8-B34B-DC3B9C37B0F6}" dt="2023-03-26T15:56:52.232" v="12" actId="26606"/>
          <ac:spMkLst>
            <pc:docMk/>
            <pc:sldMk cId="769449121" sldId="314"/>
            <ac:spMk id="10" creationId="{C3420C89-0B09-4632-A4AF-3971D08BF7A8}"/>
          </ac:spMkLst>
        </pc:spChg>
        <pc:spChg chg="add del">
          <ac:chgData name="Katherine Cochrane (OME)" userId="fb917e43-33c0-48a2-b0c7-626e1b0a3904" providerId="ADAL" clId="{F06242BF-9171-40B8-B34B-DC3B9C37B0F6}" dt="2023-03-26T15:56:52.232" v="12" actId="26606"/>
          <ac:spMkLst>
            <pc:docMk/>
            <pc:sldMk cId="769449121" sldId="314"/>
            <ac:spMk id="12" creationId="{4E5CBA61-BF74-40B4-A3A8-366BBA626CCF}"/>
          </ac:spMkLst>
        </pc:spChg>
        <pc:spChg chg="add">
          <ac:chgData name="Katherine Cochrane (OME)" userId="fb917e43-33c0-48a2-b0c7-626e1b0a3904" providerId="ADAL" clId="{F06242BF-9171-40B8-B34B-DC3B9C37B0F6}" dt="2023-03-26T15:56:52.241" v="13" actId="26606"/>
          <ac:spMkLst>
            <pc:docMk/>
            <pc:sldMk cId="769449121" sldId="314"/>
            <ac:spMk id="27" creationId="{90D01200-0224-43C5-AB38-FB4D16B73FB7}"/>
          </ac:spMkLst>
        </pc:spChg>
        <pc:spChg chg="add">
          <ac:chgData name="Katherine Cochrane (OME)" userId="fb917e43-33c0-48a2-b0c7-626e1b0a3904" providerId="ADAL" clId="{F06242BF-9171-40B8-B34B-DC3B9C37B0F6}" dt="2023-03-26T15:56:52.241" v="13" actId="26606"/>
          <ac:spMkLst>
            <pc:docMk/>
            <pc:sldMk cId="769449121" sldId="314"/>
            <ac:spMk id="28" creationId="{728A44A4-A002-4A88-9FC9-1D0566C97A47}"/>
          </ac:spMkLst>
        </pc:spChg>
        <pc:spChg chg="add">
          <ac:chgData name="Katherine Cochrane (OME)" userId="fb917e43-33c0-48a2-b0c7-626e1b0a3904" providerId="ADAL" clId="{F06242BF-9171-40B8-B34B-DC3B9C37B0F6}" dt="2023-03-26T15:56:52.241" v="13" actId="26606"/>
          <ac:spMkLst>
            <pc:docMk/>
            <pc:sldMk cId="769449121" sldId="314"/>
            <ac:spMk id="29" creationId="{3E7D5C7B-DD16-401B-85CE-4AAA2A4F5136}"/>
          </ac:spMkLst>
        </pc:spChg>
        <pc:grpChg chg="add del">
          <ac:chgData name="Katherine Cochrane (OME)" userId="fb917e43-33c0-48a2-b0c7-626e1b0a3904" providerId="ADAL" clId="{F06242BF-9171-40B8-B34B-DC3B9C37B0F6}" dt="2023-03-26T15:56:52.232" v="12" actId="26606"/>
          <ac:grpSpMkLst>
            <pc:docMk/>
            <pc:sldMk cId="769449121" sldId="314"/>
            <ac:grpSpMk id="14" creationId="{AC27E70C-5470-4262-B9CE-AE52C51CF4C1}"/>
          </ac:grpSpMkLst>
        </pc:grpChg>
        <pc:grpChg chg="add del">
          <ac:chgData name="Katherine Cochrane (OME)" userId="fb917e43-33c0-48a2-b0c7-626e1b0a3904" providerId="ADAL" clId="{F06242BF-9171-40B8-B34B-DC3B9C37B0F6}" dt="2023-03-26T15:56:52.232" v="12" actId="26606"/>
          <ac:grpSpMkLst>
            <pc:docMk/>
            <pc:sldMk cId="769449121" sldId="314"/>
            <ac:grpSpMk id="18" creationId="{E27AF472-EAE3-4572-AB69-B92BD10DBC6D}"/>
          </ac:grpSpMkLst>
        </pc:grpChg>
        <pc:picChg chg="add mod ord">
          <ac:chgData name="Katherine Cochrane (OME)" userId="fb917e43-33c0-48a2-b0c7-626e1b0a3904" providerId="ADAL" clId="{F06242BF-9171-40B8-B34B-DC3B9C37B0F6}" dt="2023-03-26T15:56:52.241" v="13" actId="26606"/>
          <ac:picMkLst>
            <pc:docMk/>
            <pc:sldMk cId="769449121" sldId="314"/>
            <ac:picMk id="4" creationId="{2D7ED2B0-4FC1-D053-2072-742509A6C5E7}"/>
          </ac:picMkLst>
        </pc:picChg>
        <pc:picChg chg="ord">
          <ac:chgData name="Katherine Cochrane (OME)" userId="fb917e43-33c0-48a2-b0c7-626e1b0a3904" providerId="ADAL" clId="{F06242BF-9171-40B8-B34B-DC3B9C37B0F6}" dt="2023-03-26T15:56:52.241" v="13" actId="26606"/>
          <ac:picMkLst>
            <pc:docMk/>
            <pc:sldMk cId="769449121" sldId="314"/>
            <ac:picMk id="5" creationId="{8E63CFEF-F5D1-3FAC-4A34-12CD98FC6359}"/>
          </ac:picMkLst>
        </pc:picChg>
      </pc:sldChg>
      <pc:sldChg chg="addSp delSp modSp mod setBg">
        <pc:chgData name="Katherine Cochrane (OME)" userId="fb917e43-33c0-48a2-b0c7-626e1b0a3904" providerId="ADAL" clId="{F06242BF-9171-40B8-B34B-DC3B9C37B0F6}" dt="2023-03-26T15:59:18.690" v="40" actId="14100"/>
        <pc:sldMkLst>
          <pc:docMk/>
          <pc:sldMk cId="3576994994" sldId="316"/>
        </pc:sldMkLst>
        <pc:spChg chg="mod">
          <ac:chgData name="Katherine Cochrane (OME)" userId="fb917e43-33c0-48a2-b0c7-626e1b0a3904" providerId="ADAL" clId="{F06242BF-9171-40B8-B34B-DC3B9C37B0F6}" dt="2023-03-26T15:58:56.628" v="38" actId="1076"/>
          <ac:spMkLst>
            <pc:docMk/>
            <pc:sldMk cId="3576994994" sldId="316"/>
            <ac:spMk id="2" creationId="{B2088171-74D2-D7E2-6FAF-C2906C14B578}"/>
          </ac:spMkLst>
        </pc:spChg>
        <pc:spChg chg="mod">
          <ac:chgData name="Katherine Cochrane (OME)" userId="fb917e43-33c0-48a2-b0c7-626e1b0a3904" providerId="ADAL" clId="{F06242BF-9171-40B8-B34B-DC3B9C37B0F6}" dt="2023-03-26T15:59:18.690" v="40" actId="14100"/>
          <ac:spMkLst>
            <pc:docMk/>
            <pc:sldMk cId="3576994994" sldId="316"/>
            <ac:spMk id="3" creationId="{9CAB554B-85A3-FFD3-9580-02462EB3F680}"/>
          </ac:spMkLst>
        </pc:spChg>
        <pc:spChg chg="add del">
          <ac:chgData name="Katherine Cochrane (OME)" userId="fb917e43-33c0-48a2-b0c7-626e1b0a3904" providerId="ADAL" clId="{F06242BF-9171-40B8-B34B-DC3B9C37B0F6}" dt="2023-03-26T15:58:06.822" v="25" actId="26606"/>
          <ac:spMkLst>
            <pc:docMk/>
            <pc:sldMk cId="3576994994" sldId="316"/>
            <ac:spMk id="10" creationId="{59A309A7-1751-4ABE-A3C1-EEC40366AD89}"/>
          </ac:spMkLst>
        </pc:spChg>
        <pc:spChg chg="add del">
          <ac:chgData name="Katherine Cochrane (OME)" userId="fb917e43-33c0-48a2-b0c7-626e1b0a3904" providerId="ADAL" clId="{F06242BF-9171-40B8-B34B-DC3B9C37B0F6}" dt="2023-03-26T15:58:06.822" v="25" actId="26606"/>
          <ac:spMkLst>
            <pc:docMk/>
            <pc:sldMk cId="3576994994" sldId="316"/>
            <ac:spMk id="12" creationId="{967D8EB6-EAE1-4F9C-B398-83321E287204}"/>
          </ac:spMkLst>
        </pc:spChg>
        <pc:spChg chg="add del">
          <ac:chgData name="Katherine Cochrane (OME)" userId="fb917e43-33c0-48a2-b0c7-626e1b0a3904" providerId="ADAL" clId="{F06242BF-9171-40B8-B34B-DC3B9C37B0F6}" dt="2023-03-26T15:58:10.349" v="27" actId="26606"/>
          <ac:spMkLst>
            <pc:docMk/>
            <pc:sldMk cId="3576994994" sldId="316"/>
            <ac:spMk id="14" creationId="{687AFE0E-B37D-4531-AFE8-231C8348EAF1}"/>
          </ac:spMkLst>
        </pc:spChg>
        <pc:spChg chg="add del">
          <ac:chgData name="Katherine Cochrane (OME)" userId="fb917e43-33c0-48a2-b0c7-626e1b0a3904" providerId="ADAL" clId="{F06242BF-9171-40B8-B34B-DC3B9C37B0F6}" dt="2023-03-26T15:58:14.960" v="29" actId="26606"/>
          <ac:spMkLst>
            <pc:docMk/>
            <pc:sldMk cId="3576994994" sldId="316"/>
            <ac:spMk id="16" creationId="{1C091803-41C2-48E0-9228-5148460C7479}"/>
          </ac:spMkLst>
        </pc:spChg>
        <pc:spChg chg="add del">
          <ac:chgData name="Katherine Cochrane (OME)" userId="fb917e43-33c0-48a2-b0c7-626e1b0a3904" providerId="ADAL" clId="{F06242BF-9171-40B8-B34B-DC3B9C37B0F6}" dt="2023-03-26T15:58:14.960" v="29" actId="26606"/>
          <ac:spMkLst>
            <pc:docMk/>
            <pc:sldMk cId="3576994994" sldId="316"/>
            <ac:spMk id="17" creationId="{B775CD93-9DF2-48CB-9F57-1BCA9A46C7FA}"/>
          </ac:spMkLst>
        </pc:spChg>
        <pc:spChg chg="add del">
          <ac:chgData name="Katherine Cochrane (OME)" userId="fb917e43-33c0-48a2-b0c7-626e1b0a3904" providerId="ADAL" clId="{F06242BF-9171-40B8-B34B-DC3B9C37B0F6}" dt="2023-03-26T15:58:14.960" v="29" actId="26606"/>
          <ac:spMkLst>
            <pc:docMk/>
            <pc:sldMk cId="3576994994" sldId="316"/>
            <ac:spMk id="18" creationId="{6166C6D1-23AC-49C4-BA07-238E4E9F8CEB}"/>
          </ac:spMkLst>
        </pc:spChg>
        <pc:spChg chg="add del">
          <ac:chgData name="Katherine Cochrane (OME)" userId="fb917e43-33c0-48a2-b0c7-626e1b0a3904" providerId="ADAL" clId="{F06242BF-9171-40B8-B34B-DC3B9C37B0F6}" dt="2023-03-26T15:58:14.960" v="29" actId="26606"/>
          <ac:spMkLst>
            <pc:docMk/>
            <pc:sldMk cId="3576994994" sldId="316"/>
            <ac:spMk id="19" creationId="{E186B68C-84BC-4A6E-99D1-EE87483C1349}"/>
          </ac:spMkLst>
        </pc:spChg>
        <pc:spChg chg="add">
          <ac:chgData name="Katherine Cochrane (OME)" userId="fb917e43-33c0-48a2-b0c7-626e1b0a3904" providerId="ADAL" clId="{F06242BF-9171-40B8-B34B-DC3B9C37B0F6}" dt="2023-03-26T15:58:15.021" v="30" actId="26606"/>
          <ac:spMkLst>
            <pc:docMk/>
            <pc:sldMk cId="3576994994" sldId="316"/>
            <ac:spMk id="21" creationId="{7FF47CB7-972F-479F-A36D-9E72D26EC8DA}"/>
          </ac:spMkLst>
        </pc:spChg>
        <pc:spChg chg="add">
          <ac:chgData name="Katherine Cochrane (OME)" userId="fb917e43-33c0-48a2-b0c7-626e1b0a3904" providerId="ADAL" clId="{F06242BF-9171-40B8-B34B-DC3B9C37B0F6}" dt="2023-03-26T15:58:15.021" v="30" actId="26606"/>
          <ac:spMkLst>
            <pc:docMk/>
            <pc:sldMk cId="3576994994" sldId="316"/>
            <ac:spMk id="22" creationId="{0D153B68-5844-490D-8E67-F616D6D721CA}"/>
          </ac:spMkLst>
        </pc:spChg>
        <pc:spChg chg="add">
          <ac:chgData name="Katherine Cochrane (OME)" userId="fb917e43-33c0-48a2-b0c7-626e1b0a3904" providerId="ADAL" clId="{F06242BF-9171-40B8-B34B-DC3B9C37B0F6}" dt="2023-03-26T15:58:15.021" v="30" actId="26606"/>
          <ac:spMkLst>
            <pc:docMk/>
            <pc:sldMk cId="3576994994" sldId="316"/>
            <ac:spMk id="23" creationId="{9A0D773F-7A7D-4DBB-9DEA-86BB8B8F4BC8}"/>
          </ac:spMkLst>
        </pc:spChg>
        <pc:picChg chg="add mod">
          <ac:chgData name="Katherine Cochrane (OME)" userId="fb917e43-33c0-48a2-b0c7-626e1b0a3904" providerId="ADAL" clId="{F06242BF-9171-40B8-B34B-DC3B9C37B0F6}" dt="2023-03-26T15:58:21.446" v="31" actId="14100"/>
          <ac:picMkLst>
            <pc:docMk/>
            <pc:sldMk cId="3576994994" sldId="316"/>
            <ac:picMk id="4" creationId="{4C7BEDD2-512D-98CC-7102-6CFDED934DC5}"/>
          </ac:picMkLst>
        </pc:picChg>
        <pc:picChg chg="ord">
          <ac:chgData name="Katherine Cochrane (OME)" userId="fb917e43-33c0-48a2-b0c7-626e1b0a3904" providerId="ADAL" clId="{F06242BF-9171-40B8-B34B-DC3B9C37B0F6}" dt="2023-03-26T15:58:15.021" v="30" actId="26606"/>
          <ac:picMkLst>
            <pc:docMk/>
            <pc:sldMk cId="3576994994" sldId="316"/>
            <ac:picMk id="5" creationId="{8E63CFEF-F5D1-3FAC-4A34-12CD98FC6359}"/>
          </ac:picMkLst>
        </pc:picChg>
      </pc:sldChg>
      <pc:sldChg chg="addSp modSp mod setBg">
        <pc:chgData name="Katherine Cochrane (OME)" userId="fb917e43-33c0-48a2-b0c7-626e1b0a3904" providerId="ADAL" clId="{F06242BF-9171-40B8-B34B-DC3B9C37B0F6}" dt="2023-03-26T16:00:33.604" v="60" actId="14100"/>
        <pc:sldMkLst>
          <pc:docMk/>
          <pc:sldMk cId="3226493508" sldId="318"/>
        </pc:sldMkLst>
        <pc:spChg chg="mod">
          <ac:chgData name="Katherine Cochrane (OME)" userId="fb917e43-33c0-48a2-b0c7-626e1b0a3904" providerId="ADAL" clId="{F06242BF-9171-40B8-B34B-DC3B9C37B0F6}" dt="2023-03-26T15:59:53.747" v="50" actId="26606"/>
          <ac:spMkLst>
            <pc:docMk/>
            <pc:sldMk cId="3226493508" sldId="318"/>
            <ac:spMk id="2" creationId="{B2088171-74D2-D7E2-6FAF-C2906C14B578}"/>
          </ac:spMkLst>
        </pc:spChg>
        <pc:spChg chg="mod">
          <ac:chgData name="Katherine Cochrane (OME)" userId="fb917e43-33c0-48a2-b0c7-626e1b0a3904" providerId="ADAL" clId="{F06242BF-9171-40B8-B34B-DC3B9C37B0F6}" dt="2023-03-26T16:00:33.604" v="60" actId="14100"/>
          <ac:spMkLst>
            <pc:docMk/>
            <pc:sldMk cId="3226493508" sldId="318"/>
            <ac:spMk id="3" creationId="{9CAB554B-85A3-FFD3-9580-02462EB3F680}"/>
          </ac:spMkLst>
        </pc:spChg>
        <pc:spChg chg="add">
          <ac:chgData name="Katherine Cochrane (OME)" userId="fb917e43-33c0-48a2-b0c7-626e1b0a3904" providerId="ADAL" clId="{F06242BF-9171-40B8-B34B-DC3B9C37B0F6}" dt="2023-03-26T15:59:53.747" v="50" actId="26606"/>
          <ac:spMkLst>
            <pc:docMk/>
            <pc:sldMk cId="3226493508" sldId="318"/>
            <ac:spMk id="10" creationId="{7FF47CB7-972F-479F-A36D-9E72D26EC8DA}"/>
          </ac:spMkLst>
        </pc:spChg>
        <pc:spChg chg="add">
          <ac:chgData name="Katherine Cochrane (OME)" userId="fb917e43-33c0-48a2-b0c7-626e1b0a3904" providerId="ADAL" clId="{F06242BF-9171-40B8-B34B-DC3B9C37B0F6}" dt="2023-03-26T15:59:53.747" v="50" actId="26606"/>
          <ac:spMkLst>
            <pc:docMk/>
            <pc:sldMk cId="3226493508" sldId="318"/>
            <ac:spMk id="12" creationId="{0D153B68-5844-490D-8E67-F616D6D721CA}"/>
          </ac:spMkLst>
        </pc:spChg>
        <pc:spChg chg="add">
          <ac:chgData name="Katherine Cochrane (OME)" userId="fb917e43-33c0-48a2-b0c7-626e1b0a3904" providerId="ADAL" clId="{F06242BF-9171-40B8-B34B-DC3B9C37B0F6}" dt="2023-03-26T15:59:53.747" v="50" actId="26606"/>
          <ac:spMkLst>
            <pc:docMk/>
            <pc:sldMk cId="3226493508" sldId="318"/>
            <ac:spMk id="14" creationId="{9A0D773F-7A7D-4DBB-9DEA-86BB8B8F4BC8}"/>
          </ac:spMkLst>
        </pc:spChg>
        <pc:picChg chg="add mod">
          <ac:chgData name="Katherine Cochrane (OME)" userId="fb917e43-33c0-48a2-b0c7-626e1b0a3904" providerId="ADAL" clId="{F06242BF-9171-40B8-B34B-DC3B9C37B0F6}" dt="2023-03-26T15:59:57.802" v="51" actId="14100"/>
          <ac:picMkLst>
            <pc:docMk/>
            <pc:sldMk cId="3226493508" sldId="318"/>
            <ac:picMk id="4" creationId="{537F81D5-3350-BF1A-B0BF-7F60B6615FBC}"/>
          </ac:picMkLst>
        </pc:picChg>
        <pc:picChg chg="ord">
          <ac:chgData name="Katherine Cochrane (OME)" userId="fb917e43-33c0-48a2-b0c7-626e1b0a3904" providerId="ADAL" clId="{F06242BF-9171-40B8-B34B-DC3B9C37B0F6}" dt="2023-03-26T15:59:53.747" v="50" actId="26606"/>
          <ac:picMkLst>
            <pc:docMk/>
            <pc:sldMk cId="3226493508" sldId="318"/>
            <ac:picMk id="5" creationId="{8E63CFEF-F5D1-3FAC-4A34-12CD98FC6359}"/>
          </ac:picMkLst>
        </pc:picChg>
      </pc:sldChg>
      <pc:sldMasterChg chg="delSldLayout">
        <pc:chgData name="Katherine Cochrane (OME)" userId="fb917e43-33c0-48a2-b0c7-626e1b0a3904" providerId="ADAL" clId="{F06242BF-9171-40B8-B34B-DC3B9C37B0F6}" dt="2023-03-26T16:00:44.649" v="61" actId="47"/>
        <pc:sldMasterMkLst>
          <pc:docMk/>
          <pc:sldMasterMk cId="2481617343" sldId="2147483648"/>
        </pc:sldMasterMkLst>
        <pc:sldLayoutChg chg="del">
          <pc:chgData name="Katherine Cochrane (OME)" userId="fb917e43-33c0-48a2-b0c7-626e1b0a3904" providerId="ADAL" clId="{F06242BF-9171-40B8-B34B-DC3B9C37B0F6}" dt="2023-03-26T16:00:44.649" v="61" actId="47"/>
          <pc:sldLayoutMkLst>
            <pc:docMk/>
            <pc:sldMasterMk cId="2481617343" sldId="2147483648"/>
            <pc:sldLayoutMk cId="1139474163" sldId="214748367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23306C-0833-7F09-5AF4-D8569D25D9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A48824-7BE8-9BC6-BB79-646A8E5CF9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DDE781-5F15-E840-9BA8-F106ECD6294A}" type="datetimeFigureOut">
              <a:rPr lang="en-US" smtClean="0"/>
              <a:t>3/26/2023</a:t>
            </a:fld>
            <a:endParaRPr lang="en-US"/>
          </a:p>
        </p:txBody>
      </p:sp>
      <p:sp>
        <p:nvSpPr>
          <p:cNvPr id="4" name="Footer Placeholder 3">
            <a:extLst>
              <a:ext uri="{FF2B5EF4-FFF2-40B4-BE49-F238E27FC236}">
                <a16:creationId xmlns:a16="http://schemas.microsoft.com/office/drawing/2014/main" id="{66E86821-EBD3-1D21-1F80-8E9A98F5A5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E8C3FA-D616-C550-9C38-8A94E69954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2FBE67-8149-4444-BA55-8609BD7882A0}" type="slidenum">
              <a:rPr lang="en-US" smtClean="0"/>
              <a:t>‹#›</a:t>
            </a:fld>
            <a:endParaRPr lang="en-US"/>
          </a:p>
        </p:txBody>
      </p:sp>
    </p:spTree>
    <p:extLst>
      <p:ext uri="{BB962C8B-B14F-4D97-AF65-F5344CB8AC3E}">
        <p14:creationId xmlns:p14="http://schemas.microsoft.com/office/powerpoint/2010/main" val="926419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EDBC4-1A07-4F99-BCAB-7179E338F34B}" type="datetimeFigureOut">
              <a:rPr lang="en-US" smtClean="0"/>
              <a:t>3/26/2023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9E797-34D7-481D-B4D1-63E780ADF120}" type="slidenum">
              <a:rPr lang="en-US" smtClean="0"/>
              <a:t>‹#›</a:t>
            </a:fld>
            <a:endParaRPr lang="en-US"/>
          </a:p>
        </p:txBody>
      </p:sp>
    </p:spTree>
    <p:extLst>
      <p:ext uri="{BB962C8B-B14F-4D97-AF65-F5344CB8AC3E}">
        <p14:creationId xmlns:p14="http://schemas.microsoft.com/office/powerpoint/2010/main" val="87556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With Image">
    <p:bg>
      <p:bgPr>
        <a:solidFill>
          <a:srgbClr val="021D4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48DB-2B5E-7293-A397-0D2F30D540E6}"/>
              </a:ext>
            </a:extLst>
          </p:cNvPr>
          <p:cNvSpPr>
            <a:spLocks noGrp="1"/>
          </p:cNvSpPr>
          <p:nvPr>
            <p:ph type="ctrTitle" hasCustomPrompt="1"/>
          </p:nvPr>
        </p:nvSpPr>
        <p:spPr>
          <a:xfrm>
            <a:off x="1104123" y="2121207"/>
            <a:ext cx="5184710" cy="2514876"/>
          </a:xfrm>
        </p:spPr>
        <p:txBody>
          <a:bodyPr anchor="ctr">
            <a:noAutofit/>
          </a:bodyPr>
          <a:lstStyle>
            <a:lvl1pPr algn="l">
              <a:defRPr sz="4800" b="1">
                <a:solidFill>
                  <a:schemeClr val="bg2"/>
                </a:solidFill>
                <a:latin typeface="Poppins" charset="0"/>
                <a:ea typeface="Poppins" charset="0"/>
                <a:cs typeface="Poppins" charset="0"/>
              </a:defRPr>
            </a:lvl1pPr>
          </a:lstStyle>
          <a:p>
            <a:r>
              <a:rPr lang="en-US" dirty="0"/>
              <a:t>Presentation Title Goes Here</a:t>
            </a:r>
          </a:p>
        </p:txBody>
      </p:sp>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9" name="Bildplatzhalter 2">
            <a:extLst>
              <a:ext uri="{FF2B5EF4-FFF2-40B4-BE49-F238E27FC236}">
                <a16:creationId xmlns:a16="http://schemas.microsoft.com/office/drawing/2014/main" id="{1011718D-A968-213F-C006-F5FDF214D90F}"/>
              </a:ext>
            </a:extLst>
          </p:cNvPr>
          <p:cNvSpPr>
            <a:spLocks noGrp="1"/>
          </p:cNvSpPr>
          <p:nvPr>
            <p:ph type="pic" sz="quarter" idx="13"/>
          </p:nvPr>
        </p:nvSpPr>
        <p:spPr>
          <a:xfrm>
            <a:off x="7007288" y="1"/>
            <a:ext cx="5184712" cy="6858000"/>
          </a:xfrm>
          <a:solidFill>
            <a:schemeClr val="bg2"/>
          </a:solidFill>
          <a:ln>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pic>
        <p:nvPicPr>
          <p:cNvPr id="5" name="Graphic 4">
            <a:extLst>
              <a:ext uri="{FF2B5EF4-FFF2-40B4-BE49-F238E27FC236}">
                <a16:creationId xmlns:a16="http://schemas.microsoft.com/office/drawing/2014/main" id="{5F90D1F6-C7EA-6D12-F6D3-A9C5D418FB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41531" y="-1207184"/>
            <a:ext cx="4828668" cy="12071669"/>
          </a:xfrm>
          <a:prstGeom prst="rect">
            <a:avLst/>
          </a:prstGeom>
        </p:spPr>
      </p:pic>
    </p:spTree>
    <p:extLst>
      <p:ext uri="{BB962C8B-B14F-4D97-AF65-F5344CB8AC3E}">
        <p14:creationId xmlns:p14="http://schemas.microsoft.com/office/powerpoint/2010/main" val="116250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Divider Slide">
    <p:bg>
      <p:bgPr>
        <a:solidFill>
          <a:srgbClr val="D8DFE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userDrawn="1"/>
        </p:nvCxnSpPr>
        <p:spPr>
          <a:xfrm>
            <a:off x="6295118"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BE175CF-7986-C069-5A63-16FD9E793F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09542" y="-1783950"/>
            <a:ext cx="4900138" cy="12250345"/>
          </a:xfrm>
          <a:prstGeom prst="rect">
            <a:avLst/>
          </a:prstGeom>
        </p:spPr>
      </p:pic>
      <p:cxnSp>
        <p:nvCxnSpPr>
          <p:cNvPr id="10" name="Straight Connector 9">
            <a:extLst>
              <a:ext uri="{FF2B5EF4-FFF2-40B4-BE49-F238E27FC236}">
                <a16:creationId xmlns:a16="http://schemas.microsoft.com/office/drawing/2014/main" id="{93BC64CF-71C6-5006-D24C-EC4929B9DA1F}"/>
              </a:ext>
            </a:extLst>
          </p:cNvPr>
          <p:cNvCxnSpPr>
            <a:cxnSpLocks/>
          </p:cNvCxnSpPr>
          <p:nvPr userDrawn="1"/>
        </p:nvCxnSpPr>
        <p:spPr>
          <a:xfrm>
            <a:off x="1069975"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rgbClr val="131E29"/>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222308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wo Imag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21" name="Bildplatzhalter 2">
            <a:extLst>
              <a:ext uri="{FF2B5EF4-FFF2-40B4-BE49-F238E27FC236}">
                <a16:creationId xmlns:a16="http://schemas.microsoft.com/office/drawing/2014/main" id="{DC9ED99D-5ED1-7F48-14B8-FC148E537C43}"/>
              </a:ext>
            </a:extLst>
          </p:cNvPr>
          <p:cNvSpPr>
            <a:spLocks noGrp="1"/>
          </p:cNvSpPr>
          <p:nvPr>
            <p:ph type="pic" sz="quarter" idx="16"/>
          </p:nvPr>
        </p:nvSpPr>
        <p:spPr>
          <a:xfrm>
            <a:off x="836971" y="2399672"/>
            <a:ext cx="5184712" cy="3347546"/>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22" name="Bildplatzhalter 2">
            <a:extLst>
              <a:ext uri="{FF2B5EF4-FFF2-40B4-BE49-F238E27FC236}">
                <a16:creationId xmlns:a16="http://schemas.microsoft.com/office/drawing/2014/main" id="{5CB8CEBA-6307-1BB7-D3CE-DD2E40473CE9}"/>
              </a:ext>
            </a:extLst>
          </p:cNvPr>
          <p:cNvSpPr>
            <a:spLocks noGrp="1"/>
          </p:cNvSpPr>
          <p:nvPr>
            <p:ph type="pic" sz="quarter" idx="17"/>
          </p:nvPr>
        </p:nvSpPr>
        <p:spPr>
          <a:xfrm>
            <a:off x="6239289" y="2399672"/>
            <a:ext cx="5184712" cy="3347546"/>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4" name="Title 1">
            <a:extLst>
              <a:ext uri="{FF2B5EF4-FFF2-40B4-BE49-F238E27FC236}">
                <a16:creationId xmlns:a16="http://schemas.microsoft.com/office/drawing/2014/main" id="{F4E3B855-7EFE-C7E0-DA8F-6DDBFBF3A0D7}"/>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4D480530-20DA-13A3-DB87-0AE8C6CCCF73}"/>
              </a:ext>
            </a:extLst>
          </p:cNvPr>
          <p:cNvSpPr>
            <a:spLocks noGrp="1"/>
          </p:cNvSpPr>
          <p:nvPr>
            <p:ph idx="13" hasCustomPrompt="1"/>
          </p:nvPr>
        </p:nvSpPr>
        <p:spPr>
          <a:xfrm>
            <a:off x="83820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7" name="Content Placeholder 2">
            <a:extLst>
              <a:ext uri="{FF2B5EF4-FFF2-40B4-BE49-F238E27FC236}">
                <a16:creationId xmlns:a16="http://schemas.microsoft.com/office/drawing/2014/main" id="{3522D68E-7678-E90B-19F2-F47DF9BE19F1}"/>
              </a:ext>
            </a:extLst>
          </p:cNvPr>
          <p:cNvSpPr>
            <a:spLocks noGrp="1"/>
          </p:cNvSpPr>
          <p:nvPr>
            <p:ph idx="15" hasCustomPrompt="1"/>
          </p:nvPr>
        </p:nvSpPr>
        <p:spPr>
          <a:xfrm>
            <a:off x="624459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8" name="Rectangle 7">
            <a:extLst>
              <a:ext uri="{FF2B5EF4-FFF2-40B4-BE49-F238E27FC236}">
                <a16:creationId xmlns:a16="http://schemas.microsoft.com/office/drawing/2014/main" id="{6DFF6268-12AE-924F-D11E-8A39DFE913D1}"/>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10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One Imag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21" name="Bildplatzhalter 2">
            <a:extLst>
              <a:ext uri="{FF2B5EF4-FFF2-40B4-BE49-F238E27FC236}">
                <a16:creationId xmlns:a16="http://schemas.microsoft.com/office/drawing/2014/main" id="{DC9ED99D-5ED1-7F48-14B8-FC148E537C43}"/>
              </a:ext>
            </a:extLst>
          </p:cNvPr>
          <p:cNvSpPr>
            <a:spLocks noGrp="1"/>
          </p:cNvSpPr>
          <p:nvPr>
            <p:ph type="pic" sz="quarter" idx="16"/>
          </p:nvPr>
        </p:nvSpPr>
        <p:spPr>
          <a:xfrm>
            <a:off x="836971" y="1874520"/>
            <a:ext cx="5184712" cy="3872698"/>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11" name="Content Placeholder 2">
            <a:extLst>
              <a:ext uri="{FF2B5EF4-FFF2-40B4-BE49-F238E27FC236}">
                <a16:creationId xmlns:a16="http://schemas.microsoft.com/office/drawing/2014/main" id="{1E6DFE60-BCB3-1B4E-C9F5-E9BE3E1EF1AC}"/>
              </a:ext>
            </a:extLst>
          </p:cNvPr>
          <p:cNvSpPr>
            <a:spLocks noGrp="1"/>
          </p:cNvSpPr>
          <p:nvPr>
            <p:ph idx="14"/>
          </p:nvPr>
        </p:nvSpPr>
        <p:spPr>
          <a:xfrm>
            <a:off x="6244590" y="1874520"/>
            <a:ext cx="5162550" cy="4069080"/>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B5FFD2E7-1F4F-70B1-1329-E04B7C2BCDEC}"/>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6BF1337-A1E3-77C5-37E3-FC8B60C2DD2F}"/>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4156513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Large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17" name="Rectangle 16">
            <a:extLst>
              <a:ext uri="{FF2B5EF4-FFF2-40B4-BE49-F238E27FC236}">
                <a16:creationId xmlns:a16="http://schemas.microsoft.com/office/drawing/2014/main" id="{A76F4C72-DC14-F163-7F95-786EA2162833}"/>
              </a:ext>
            </a:extLst>
          </p:cNvPr>
          <p:cNvSpPr/>
          <p:nvPr userDrawn="1"/>
        </p:nvSpPr>
        <p:spPr>
          <a:xfrm>
            <a:off x="0" y="0"/>
            <a:ext cx="12192000" cy="1812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145B45-4E3E-3147-A79E-22AE312DBBF7}"/>
              </a:ext>
            </a:extLst>
          </p:cNvPr>
          <p:cNvSpPr/>
          <p:nvPr userDrawn="1"/>
        </p:nvSpPr>
        <p:spPr>
          <a:xfrm flipV="1">
            <a:off x="10518058" y="0"/>
            <a:ext cx="1673942" cy="181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ildplatzhalter 2">
            <a:extLst>
              <a:ext uri="{FF2B5EF4-FFF2-40B4-BE49-F238E27FC236}">
                <a16:creationId xmlns:a16="http://schemas.microsoft.com/office/drawing/2014/main" id="{0B21B18F-C681-2CE6-F26B-1C64EE8CACAF}"/>
              </a:ext>
            </a:extLst>
          </p:cNvPr>
          <p:cNvSpPr>
            <a:spLocks noGrp="1"/>
          </p:cNvSpPr>
          <p:nvPr>
            <p:ph type="pic" sz="quarter" idx="16"/>
          </p:nvPr>
        </p:nvSpPr>
        <p:spPr>
          <a:xfrm>
            <a:off x="0" y="0"/>
            <a:ext cx="12192000" cy="5943600"/>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Tree>
    <p:extLst>
      <p:ext uri="{BB962C8B-B14F-4D97-AF65-F5344CB8AC3E}">
        <p14:creationId xmlns:p14="http://schemas.microsoft.com/office/powerpoint/2010/main" val="3642369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Slide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DF0B6-4E66-FAC2-D5E7-C74D3C3ABB77}"/>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C29FAE-0D47-E367-0841-A97FC80438AA}"/>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709240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Slide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DF0B6-4E66-FAC2-D5E7-C74D3C3ABB77}"/>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C29FAE-0D47-E367-0841-A97FC80438AA}"/>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35970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With Image">
    <p:bg>
      <p:bgPr>
        <a:solidFill>
          <a:srgbClr val="021D49"/>
        </a:solidFill>
        <a:effectLst/>
      </p:bgPr>
    </p:bg>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1011718D-A968-213F-C006-F5FDF214D90F}"/>
              </a:ext>
            </a:extLst>
          </p:cNvPr>
          <p:cNvSpPr>
            <a:spLocks noGrp="1"/>
          </p:cNvSpPr>
          <p:nvPr>
            <p:ph type="pic" sz="quarter" idx="13"/>
          </p:nvPr>
        </p:nvSpPr>
        <p:spPr>
          <a:xfrm>
            <a:off x="0" y="1"/>
            <a:ext cx="12192000" cy="5989485"/>
          </a:xfrm>
          <a:solidFill>
            <a:schemeClr val="bg2"/>
          </a:solidFill>
          <a:ln>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3" name="Rectangle 2">
            <a:extLst>
              <a:ext uri="{FF2B5EF4-FFF2-40B4-BE49-F238E27FC236}">
                <a16:creationId xmlns:a16="http://schemas.microsoft.com/office/drawing/2014/main" id="{02A86632-6C60-A801-1EAA-F5BD96B3AE52}"/>
              </a:ext>
            </a:extLst>
          </p:cNvPr>
          <p:cNvSpPr/>
          <p:nvPr userDrawn="1"/>
        </p:nvSpPr>
        <p:spPr>
          <a:xfrm>
            <a:off x="0" y="5989486"/>
            <a:ext cx="12192000" cy="892629"/>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2E48DB-2B5E-7293-A397-0D2F30D540E6}"/>
              </a:ext>
            </a:extLst>
          </p:cNvPr>
          <p:cNvSpPr>
            <a:spLocks noGrp="1"/>
          </p:cNvSpPr>
          <p:nvPr>
            <p:ph type="ctrTitle" hasCustomPrompt="1"/>
          </p:nvPr>
        </p:nvSpPr>
        <p:spPr>
          <a:xfrm>
            <a:off x="2788052" y="5989486"/>
            <a:ext cx="9403948" cy="892629"/>
          </a:xfrm>
        </p:spPr>
        <p:txBody>
          <a:bodyPr anchor="ctr">
            <a:noAutofit/>
          </a:bodyPr>
          <a:lstStyle>
            <a:lvl1pPr algn="l">
              <a:defRPr sz="2000" b="1">
                <a:solidFill>
                  <a:schemeClr val="bg2"/>
                </a:solidFill>
                <a:latin typeface="Poppins" charset="0"/>
                <a:ea typeface="Poppins" charset="0"/>
                <a:cs typeface="Poppins" charset="0"/>
              </a:defRPr>
            </a:lvl1pPr>
          </a:lstStyle>
          <a:p>
            <a:r>
              <a:rPr lang="en-US" dirty="0"/>
              <a:t>Presentation Title Goes Here</a:t>
            </a:r>
          </a:p>
        </p:txBody>
      </p:sp>
    </p:spTree>
    <p:extLst>
      <p:ext uri="{BB962C8B-B14F-4D97-AF65-F5344CB8AC3E}">
        <p14:creationId xmlns:p14="http://schemas.microsoft.com/office/powerpoint/2010/main" val="113712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No Image">
    <p:bg>
      <p:bgPr>
        <a:solidFill>
          <a:srgbClr val="021D4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2A14-1B3D-0243-E398-61A173230047}"/>
              </a:ext>
            </a:extLst>
          </p:cNvPr>
          <p:cNvSpPr>
            <a:spLocks noGrp="1"/>
          </p:cNvSpPr>
          <p:nvPr>
            <p:ph type="ctrTitle" hasCustomPrompt="1"/>
          </p:nvPr>
        </p:nvSpPr>
        <p:spPr>
          <a:xfrm>
            <a:off x="1550435" y="2567522"/>
            <a:ext cx="9313508" cy="2048024"/>
          </a:xfrm>
        </p:spPr>
        <p:txBody>
          <a:bodyPr anchor="ctr">
            <a:noAutofit/>
          </a:bodyPr>
          <a:lstStyle>
            <a:lvl1pPr algn="ctr">
              <a:defRPr sz="4800" b="1">
                <a:solidFill>
                  <a:schemeClr val="bg2"/>
                </a:solidFill>
                <a:latin typeface="Poppins" charset="0"/>
                <a:ea typeface="Poppins" charset="0"/>
                <a:cs typeface="Poppins" charset="0"/>
              </a:defRPr>
            </a:lvl1pPr>
          </a:lstStyle>
          <a:p>
            <a:r>
              <a:rPr lang="en-US" dirty="0"/>
              <a:t>Presentation Title Goes Here</a:t>
            </a:r>
          </a:p>
        </p:txBody>
      </p:sp>
      <p:pic>
        <p:nvPicPr>
          <p:cNvPr id="4" name="Graphic 3">
            <a:extLst>
              <a:ext uri="{FF2B5EF4-FFF2-40B4-BE49-F238E27FC236}">
                <a16:creationId xmlns:a16="http://schemas.microsoft.com/office/drawing/2014/main" id="{2928A97D-6743-D50B-C5C8-E12D33D50C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75407" y="-1104059"/>
            <a:ext cx="4270408" cy="10676020"/>
          </a:xfrm>
          <a:prstGeom prst="rect">
            <a:avLst/>
          </a:prstGeom>
        </p:spPr>
      </p:pic>
    </p:spTree>
    <p:extLst>
      <p:ext uri="{BB962C8B-B14F-4D97-AF65-F5344CB8AC3E}">
        <p14:creationId xmlns:p14="http://schemas.microsoft.com/office/powerpoint/2010/main" val="229797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 Slide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DF0B6-4E66-FAC2-D5E7-C74D3C3ABB77}"/>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C29FAE-0D47-E367-0841-A97FC80438AA}"/>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33515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84AD-1718-4876-27F4-FBA8D031A519}"/>
              </a:ext>
            </a:extLst>
          </p:cNvPr>
          <p:cNvSpPr>
            <a:spLocks noGrp="1"/>
          </p:cNvSpPr>
          <p:nvPr>
            <p:ph type="title"/>
          </p:nvPr>
        </p:nvSpPr>
        <p:spPr/>
        <p:txBody>
          <a:bodyPr/>
          <a:lstStyle>
            <a:lvl1pPr>
              <a:defRPr>
                <a:latin typeface="Poppins" charset="0"/>
                <a:ea typeface="Poppins" charset="0"/>
                <a:cs typeface="Poppins"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3A6AA9E-9F29-E5EF-8B67-69314DBE7A75}"/>
              </a:ext>
            </a:extLst>
          </p:cNvPr>
          <p:cNvSpPr>
            <a:spLocks noGrp="1"/>
          </p:cNvSpPr>
          <p:nvPr>
            <p:ph idx="1"/>
          </p:nvPr>
        </p:nvSpPr>
        <p:spPr>
          <a:xfrm>
            <a:off x="838200" y="2388552"/>
            <a:ext cx="10515600" cy="3453766"/>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7" name="Content Placeholder 2">
            <a:extLst>
              <a:ext uri="{FF2B5EF4-FFF2-40B4-BE49-F238E27FC236}">
                <a16:creationId xmlns:a16="http://schemas.microsoft.com/office/drawing/2014/main" id="{BFE02585-4A49-4DCF-F57E-357E3F18C73F}"/>
              </a:ext>
            </a:extLst>
          </p:cNvPr>
          <p:cNvSpPr>
            <a:spLocks noGrp="1"/>
          </p:cNvSpPr>
          <p:nvPr>
            <p:ph idx="13" hasCustomPrompt="1"/>
          </p:nvPr>
        </p:nvSpPr>
        <p:spPr>
          <a:xfrm>
            <a:off x="838200" y="1874520"/>
            <a:ext cx="1051560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4" name="Rectangle 3">
            <a:extLst>
              <a:ext uri="{FF2B5EF4-FFF2-40B4-BE49-F238E27FC236}">
                <a16:creationId xmlns:a16="http://schemas.microsoft.com/office/drawing/2014/main" id="{78E5005A-8500-3175-78C3-68F47C521084}"/>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77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84AD-1718-4876-27F4-FBA8D031A519}"/>
              </a:ext>
            </a:extLst>
          </p:cNvPr>
          <p:cNvSpPr>
            <a:spLocks noGrp="1"/>
          </p:cNvSpPr>
          <p:nvPr>
            <p:ph type="title"/>
          </p:nvPr>
        </p:nvSpPr>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13" name="Content Placeholder 2">
            <a:extLst>
              <a:ext uri="{FF2B5EF4-FFF2-40B4-BE49-F238E27FC236}">
                <a16:creationId xmlns:a16="http://schemas.microsoft.com/office/drawing/2014/main" id="{3FB9436A-1C69-EDEC-E48E-D49321F1E7DA}"/>
              </a:ext>
            </a:extLst>
          </p:cNvPr>
          <p:cNvSpPr>
            <a:spLocks noGrp="1"/>
          </p:cNvSpPr>
          <p:nvPr>
            <p:ph idx="1"/>
          </p:nvPr>
        </p:nvSpPr>
        <p:spPr>
          <a:xfrm>
            <a:off x="838200" y="2388552"/>
            <a:ext cx="5162550" cy="3555048"/>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DC51C638-07F6-5BD8-5625-8550D24AD58D}"/>
              </a:ext>
            </a:extLst>
          </p:cNvPr>
          <p:cNvSpPr>
            <a:spLocks noGrp="1"/>
          </p:cNvSpPr>
          <p:nvPr>
            <p:ph idx="13" hasCustomPrompt="1"/>
          </p:nvPr>
        </p:nvSpPr>
        <p:spPr>
          <a:xfrm>
            <a:off x="83820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15" name="Content Placeholder 2">
            <a:extLst>
              <a:ext uri="{FF2B5EF4-FFF2-40B4-BE49-F238E27FC236}">
                <a16:creationId xmlns:a16="http://schemas.microsoft.com/office/drawing/2014/main" id="{1E39392D-C691-3141-0F1B-838B78102D23}"/>
              </a:ext>
            </a:extLst>
          </p:cNvPr>
          <p:cNvSpPr>
            <a:spLocks noGrp="1"/>
          </p:cNvSpPr>
          <p:nvPr>
            <p:ph idx="14"/>
          </p:nvPr>
        </p:nvSpPr>
        <p:spPr>
          <a:xfrm>
            <a:off x="6244590" y="2388552"/>
            <a:ext cx="5162550" cy="3555048"/>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B425E0D1-5A4F-F7CE-F913-11ED50016ED7}"/>
              </a:ext>
            </a:extLst>
          </p:cNvPr>
          <p:cNvSpPr>
            <a:spLocks noGrp="1"/>
          </p:cNvSpPr>
          <p:nvPr>
            <p:ph idx="15" hasCustomPrompt="1"/>
          </p:nvPr>
        </p:nvSpPr>
        <p:spPr>
          <a:xfrm>
            <a:off x="624459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5" name="Rectangle 4">
            <a:extLst>
              <a:ext uri="{FF2B5EF4-FFF2-40B4-BE49-F238E27FC236}">
                <a16:creationId xmlns:a16="http://schemas.microsoft.com/office/drawing/2014/main" id="{7F884A28-7B06-A793-FCF4-783C3B1A9CB3}"/>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46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Divider Slide">
    <p:bg>
      <p:bgPr>
        <a:solidFill>
          <a:srgbClr val="2B70B7"/>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C7E5272-43F3-B4DC-A387-D6F714DC39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89664" y="-1793890"/>
            <a:ext cx="4900138" cy="12250345"/>
          </a:xfrm>
          <a:prstGeom prst="rect">
            <a:avLst/>
          </a:prstGeom>
        </p:spPr>
      </p:pic>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userDrawn="1"/>
        </p:nvCxnSpPr>
        <p:spPr>
          <a:xfrm>
            <a:off x="6295118" y="2285999"/>
            <a:ext cx="4814142" cy="0"/>
          </a:xfrm>
          <a:prstGeom prst="line">
            <a:avLst/>
          </a:prstGeom>
          <a:ln w="22225">
            <a:solidFill>
              <a:srgbClr val="D8DFE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BC64CF-71C6-5006-D24C-EC4929B9DA1F}"/>
              </a:ext>
            </a:extLst>
          </p:cNvPr>
          <p:cNvCxnSpPr>
            <a:cxnSpLocks/>
          </p:cNvCxnSpPr>
          <p:nvPr userDrawn="1"/>
        </p:nvCxnSpPr>
        <p:spPr>
          <a:xfrm>
            <a:off x="1069975" y="2285999"/>
            <a:ext cx="4814142" cy="0"/>
          </a:xfrm>
          <a:prstGeom prst="line">
            <a:avLst/>
          </a:prstGeom>
          <a:ln w="22225">
            <a:solidFill>
              <a:srgbClr val="D8DFE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chemeClr val="bg2"/>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66223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Divider Slide">
    <p:bg>
      <p:bgPr>
        <a:solidFill>
          <a:srgbClr val="021D4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userDrawn="1"/>
        </p:nvCxnSpPr>
        <p:spPr>
          <a:xfrm>
            <a:off x="6295118"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BC64CF-71C6-5006-D24C-EC4929B9DA1F}"/>
              </a:ext>
            </a:extLst>
          </p:cNvPr>
          <p:cNvCxnSpPr>
            <a:cxnSpLocks/>
          </p:cNvCxnSpPr>
          <p:nvPr userDrawn="1"/>
        </p:nvCxnSpPr>
        <p:spPr>
          <a:xfrm>
            <a:off x="1069975"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220638B3-E0E2-4FBD-2C90-26987983F3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89664" y="-1520515"/>
            <a:ext cx="4900138" cy="12250345"/>
          </a:xfrm>
          <a:prstGeom prst="rect">
            <a:avLst/>
          </a:prstGeom>
        </p:spPr>
      </p:pic>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chemeClr val="bg2"/>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381928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Divider Slide">
    <p:bg>
      <p:bgPr>
        <a:solidFill>
          <a:srgbClr val="F9A11B"/>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userDrawn="1"/>
        </p:nvCxnSpPr>
        <p:spPr>
          <a:xfrm>
            <a:off x="6295118" y="2285999"/>
            <a:ext cx="4814142" cy="0"/>
          </a:xfrm>
          <a:prstGeom prst="line">
            <a:avLst/>
          </a:prstGeom>
          <a:ln w="22225">
            <a:solidFill>
              <a:srgbClr val="021D4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BC64CF-71C6-5006-D24C-EC4929B9DA1F}"/>
              </a:ext>
            </a:extLst>
          </p:cNvPr>
          <p:cNvCxnSpPr>
            <a:cxnSpLocks/>
          </p:cNvCxnSpPr>
          <p:nvPr userDrawn="1"/>
        </p:nvCxnSpPr>
        <p:spPr>
          <a:xfrm>
            <a:off x="1069975" y="2285999"/>
            <a:ext cx="4814142" cy="0"/>
          </a:xfrm>
          <a:prstGeom prst="line">
            <a:avLst/>
          </a:prstGeom>
          <a:ln w="22225">
            <a:solidFill>
              <a:srgbClr val="021D49"/>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6E60522-85AA-400F-DAE1-8D0EED8EEB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99603" y="-1793890"/>
            <a:ext cx="4900138" cy="12250345"/>
          </a:xfrm>
          <a:prstGeom prst="rect">
            <a:avLst/>
          </a:prstGeom>
        </p:spPr>
      </p:pic>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rgbClr val="FFFFFF"/>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276418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739B49-D71C-B869-5149-1B6D086826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932F8E-B887-1745-29B1-F12B58C95268}"/>
              </a:ext>
            </a:extLst>
          </p:cNvPr>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B3684A8-E50E-121B-F78C-12A403730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9F95D-AC17-0940-839F-D4A43295D9C7}" type="slidenum">
              <a:rPr lang="en-US" smtClean="0"/>
              <a:t>‹#›</a:t>
            </a:fld>
            <a:endParaRPr lang="en-US"/>
          </a:p>
        </p:txBody>
      </p:sp>
    </p:spTree>
    <p:extLst>
      <p:ext uri="{BB962C8B-B14F-4D97-AF65-F5344CB8AC3E}">
        <p14:creationId xmlns:p14="http://schemas.microsoft.com/office/powerpoint/2010/main" val="2481617343"/>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2" r:id="rId3"/>
    <p:sldLayoutId id="2147483650" r:id="rId4"/>
    <p:sldLayoutId id="2147483659" r:id="rId5"/>
    <p:sldLayoutId id="2147483658" r:id="rId6"/>
    <p:sldLayoutId id="2147483666" r:id="rId7"/>
    <p:sldLayoutId id="2147483651" r:id="rId8"/>
    <p:sldLayoutId id="2147483667" r:id="rId9"/>
    <p:sldLayoutId id="2147483668" r:id="rId10"/>
    <p:sldLayoutId id="2147483660" r:id="rId11"/>
    <p:sldLayoutId id="2147483661" r:id="rId12"/>
    <p:sldLayoutId id="2147483664" r:id="rId13"/>
    <p:sldLayoutId id="2147483670" r:id="rId14"/>
    <p:sldLayoutId id="2147483671" r:id="rId15"/>
  </p:sldLayoutIdLst>
  <p:txStyles>
    <p:titleStyle>
      <a:lvl1pPr algn="l" defTabSz="914400" rtl="0" eaLnBrk="1" latinLnBrk="0" hangingPunct="1">
        <a:lnSpc>
          <a:spcPct val="90000"/>
        </a:lnSpc>
        <a:spcBef>
          <a:spcPct val="0"/>
        </a:spcBef>
        <a:buNone/>
        <a:defRPr sz="4400" b="1" i="0" kern="1200">
          <a:solidFill>
            <a:srgbClr val="021D49"/>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Helvetica"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Helvetica"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Helvetica"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Helvetica" pitchFamily="2"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Helvetica"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nws.noaa.gov/"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49690-7CDC-78AE-7192-D42F4425A6C7}"/>
              </a:ext>
            </a:extLst>
          </p:cNvPr>
          <p:cNvSpPr>
            <a:spLocks noGrp="1"/>
          </p:cNvSpPr>
          <p:nvPr>
            <p:ph type="ctrTitle"/>
          </p:nvPr>
        </p:nvSpPr>
        <p:spPr/>
        <p:txBody>
          <a:bodyPr/>
          <a:lstStyle/>
          <a:p>
            <a:r>
              <a:rPr lang="en-US" altLang="en-US" dirty="0"/>
              <a:t>Workplace Heat Illness Prevention</a:t>
            </a:r>
            <a:endParaRPr lang="en-US" dirty="0"/>
          </a:p>
        </p:txBody>
      </p:sp>
      <p:sp>
        <p:nvSpPr>
          <p:cNvPr id="3" name="Title 1">
            <a:extLst>
              <a:ext uri="{FF2B5EF4-FFF2-40B4-BE49-F238E27FC236}">
                <a16:creationId xmlns:a16="http://schemas.microsoft.com/office/drawing/2014/main" id="{E99F90C5-7865-9CE6-1F8A-2A86048D1A60}"/>
              </a:ext>
            </a:extLst>
          </p:cNvPr>
          <p:cNvSpPr txBox="1">
            <a:spLocks/>
          </p:cNvSpPr>
          <p:nvPr/>
        </p:nvSpPr>
        <p:spPr>
          <a:xfrm>
            <a:off x="3503645" y="4959912"/>
            <a:ext cx="5184710" cy="14548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i="0" kern="1200">
                <a:solidFill>
                  <a:schemeClr val="bg2"/>
                </a:solidFill>
                <a:latin typeface="Poppins" charset="0"/>
                <a:ea typeface="Poppins" charset="0"/>
                <a:cs typeface="Poppins" charset="0"/>
              </a:defRPr>
            </a:lvl1pPr>
          </a:lstStyle>
          <a:p>
            <a:pPr algn="r"/>
            <a:r>
              <a:rPr lang="en-US" altLang="en-US" sz="2000" b="0" dirty="0"/>
              <a:t>Office of Environmental Health &amp; Safety</a:t>
            </a:r>
            <a:br>
              <a:rPr lang="en-US" altLang="en-US" sz="2000" b="0" dirty="0"/>
            </a:br>
            <a:r>
              <a:rPr lang="en-US" altLang="en-US" sz="2000" b="0" dirty="0"/>
              <a:t>Occupational Health &amp; Safety Program</a:t>
            </a:r>
            <a:br>
              <a:rPr lang="en-US" altLang="en-US" sz="2000" b="0" dirty="0"/>
            </a:br>
            <a:r>
              <a:rPr lang="en-US" altLang="en-US" sz="2000" b="0" dirty="0" err="1"/>
              <a:t>x3</a:t>
            </a:r>
            <a:r>
              <a:rPr lang="en-US" altLang="en-US" sz="2000" b="0" dirty="0"/>
              <a:t>-0448</a:t>
            </a:r>
            <a:br>
              <a:rPr lang="en-US" altLang="en-US" sz="2000" b="0" dirty="0"/>
            </a:br>
            <a:br>
              <a:rPr lang="en-US" altLang="en-US" sz="2000" b="0" dirty="0"/>
            </a:br>
            <a:r>
              <a:rPr lang="en-US" altLang="en-US" sz="1600" b="0" dirty="0"/>
              <a:t>Rev. 3/23</a:t>
            </a:r>
          </a:p>
        </p:txBody>
      </p:sp>
      <p:pic>
        <p:nvPicPr>
          <p:cNvPr id="4" name="Graphic 2">
            <a:extLst>
              <a:ext uri="{FF2B5EF4-FFF2-40B4-BE49-F238E27FC236}">
                <a16:creationId xmlns:a16="http://schemas.microsoft.com/office/drawing/2014/main" id="{5A8DC259-6E40-DC6C-93A9-990BDFE9712E}"/>
              </a:ext>
            </a:extLst>
          </p:cNvPr>
          <p:cNvPicPr>
            <a:picLocks noChangeAspect="1"/>
          </p:cNvPicPr>
          <p:nvPr/>
        </p:nvPicPr>
        <p:blipFill>
          <a:blip r:embed="rId2"/>
          <a:srcRect/>
          <a:stretch/>
        </p:blipFill>
        <p:spPr>
          <a:xfrm>
            <a:off x="4506483" y="766003"/>
            <a:ext cx="3179034" cy="1457153"/>
          </a:xfrm>
          <a:prstGeom prst="rect">
            <a:avLst/>
          </a:prstGeom>
        </p:spPr>
      </p:pic>
    </p:spTree>
    <p:extLst>
      <p:ext uri="{BB962C8B-B14F-4D97-AF65-F5344CB8AC3E}">
        <p14:creationId xmlns:p14="http://schemas.microsoft.com/office/powerpoint/2010/main" val="1818531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normAutofit/>
          </a:bodyPr>
          <a:lstStyle/>
          <a:p>
            <a:r>
              <a:rPr lang="en-US" sz="2200" dirty="0"/>
              <a:t>Heat by itself can be a serious health threat and even more so when it is combined with humidity such as during the monsoon season. Take the following precautions to prevent heat related illnesses</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28800"/>
            <a:ext cx="10515600" cy="4013518"/>
          </a:xfrm>
        </p:spPr>
        <p:txBody>
          <a:bodyPr>
            <a:normAutofit/>
          </a:bodyPr>
          <a:lstStyle/>
          <a:p>
            <a:r>
              <a:rPr lang="en-US" sz="2000" dirty="0"/>
              <a:t>Wear loose-fitting, breathable clothing (such as cotton). </a:t>
            </a:r>
          </a:p>
          <a:p>
            <a:r>
              <a:rPr lang="en-US" sz="2000" dirty="0"/>
              <a:t>Take short breaks, in shade or an air-conditioned location and rehydrate. </a:t>
            </a:r>
          </a:p>
          <a:p>
            <a:r>
              <a:rPr lang="en-US" sz="2000" dirty="0"/>
              <a:t>Eat smaller meals before strenuous work in the heat. </a:t>
            </a:r>
          </a:p>
          <a:p>
            <a:r>
              <a:rPr lang="en-US" sz="2000" dirty="0"/>
              <a:t>Alternate work/rest periods within the work group. </a:t>
            </a:r>
          </a:p>
          <a:p>
            <a:r>
              <a:rPr lang="en-US" sz="2000" dirty="0"/>
              <a:t>Avoid caffeine, alcohol or large amounts of sugar. </a:t>
            </a:r>
          </a:p>
          <a:p>
            <a:r>
              <a:rPr lang="en-US" sz="2000" dirty="0"/>
              <a:t>Understand that necessary safety equipment (gloves, overalls, hardhats, etc.) may hold in heat or not allow for effective skin evaporations which may increase heat load. </a:t>
            </a:r>
          </a:p>
          <a:p>
            <a:r>
              <a:rPr lang="en-US" sz="2000" dirty="0"/>
              <a:t>Try to schedule outdoor tasks for the cooler part of the day when possible. </a:t>
            </a:r>
          </a:p>
          <a:p>
            <a:r>
              <a:rPr lang="en-US" sz="2000" dirty="0"/>
              <a:t>Notify supervisors of any medical concerns; however, employees do not need to share specific details including prescribed medication. </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4004733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Heat Exhaustion</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28800"/>
            <a:ext cx="10515600" cy="4013518"/>
          </a:xfrm>
        </p:spPr>
        <p:txBody>
          <a:bodyPr/>
          <a:lstStyle/>
          <a:p>
            <a:r>
              <a:rPr lang="en-US" dirty="0"/>
              <a:t>Heat exhaustion is a condition caused by the excessive loss of fluids due to sweating, resulting in the depletion of bodily fluids that creates an imbalance of the electrolytes in the body. </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555882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Heat Exhaustion</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28800"/>
            <a:ext cx="10515600" cy="4013518"/>
          </a:xfrm>
        </p:spPr>
        <p:txBody>
          <a:bodyPr>
            <a:normAutofit fontScale="92500" lnSpcReduction="20000"/>
          </a:bodyPr>
          <a:lstStyle/>
          <a:p>
            <a:r>
              <a:rPr lang="en-US" dirty="0"/>
              <a:t>Symptoms: </a:t>
            </a:r>
          </a:p>
          <a:p>
            <a:endParaRPr lang="en-US" dirty="0"/>
          </a:p>
          <a:p>
            <a:pPr lvl="1"/>
            <a:r>
              <a:rPr lang="en-US" dirty="0"/>
              <a:t>Heavy sweating </a:t>
            </a:r>
          </a:p>
          <a:p>
            <a:pPr lvl="1"/>
            <a:r>
              <a:rPr lang="en-US" dirty="0"/>
              <a:t>Paleness of skin </a:t>
            </a:r>
          </a:p>
          <a:p>
            <a:pPr lvl="1"/>
            <a:r>
              <a:rPr lang="en-US" dirty="0"/>
              <a:t>Muscle cramps </a:t>
            </a:r>
          </a:p>
          <a:p>
            <a:pPr lvl="1"/>
            <a:r>
              <a:rPr lang="en-US" dirty="0"/>
              <a:t>Tiredness </a:t>
            </a:r>
          </a:p>
          <a:p>
            <a:pPr lvl="1"/>
            <a:r>
              <a:rPr lang="en-US" dirty="0"/>
              <a:t>Weakness </a:t>
            </a:r>
          </a:p>
          <a:p>
            <a:pPr lvl="1"/>
            <a:r>
              <a:rPr lang="en-US" dirty="0"/>
              <a:t>Pulse rate may be fast but weak </a:t>
            </a:r>
          </a:p>
          <a:p>
            <a:pPr lvl="1"/>
            <a:r>
              <a:rPr lang="en-US" dirty="0"/>
              <a:t>Breathing may be fast but shallow </a:t>
            </a:r>
          </a:p>
          <a:p>
            <a:pPr lvl="1"/>
            <a:r>
              <a:rPr lang="en-US" dirty="0"/>
              <a:t>Headache</a:t>
            </a:r>
          </a:p>
          <a:p>
            <a:pPr lvl="1"/>
            <a:r>
              <a:rPr lang="en-US" dirty="0"/>
              <a:t>Nausea or vomiting </a:t>
            </a:r>
          </a:p>
          <a:p>
            <a:pPr lvl="1"/>
            <a:r>
              <a:rPr lang="en-US" dirty="0"/>
              <a:t>Fainting </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3050064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Heat Exhaustion</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28800"/>
            <a:ext cx="10515600" cy="4013518"/>
          </a:xfrm>
        </p:spPr>
        <p:txBody>
          <a:bodyPr>
            <a:normAutofit lnSpcReduction="10000"/>
          </a:bodyPr>
          <a:lstStyle/>
          <a:p>
            <a:r>
              <a:rPr lang="en-US" dirty="0"/>
              <a:t>Immediately call 911 for emergency medical assistance. </a:t>
            </a:r>
          </a:p>
          <a:p>
            <a:r>
              <a:rPr lang="en-US" dirty="0"/>
              <a:t>Move the person suffering from heat exhaustion to a cool and shady area. Do not leave the person alone. </a:t>
            </a:r>
          </a:p>
          <a:p>
            <a:r>
              <a:rPr lang="en-US" dirty="0"/>
              <a:t>Cool the person as quickly as possible with running water, applying cold compresses and/or fanning. </a:t>
            </a:r>
          </a:p>
          <a:p>
            <a:r>
              <a:rPr lang="en-US" dirty="0"/>
              <a:t>If they are alert, give them cool drinking water, or electrolyte replacement drinks. Avoid caffeine and alcohol. </a:t>
            </a:r>
          </a:p>
          <a:p>
            <a:r>
              <a:rPr lang="en-US" dirty="0"/>
              <a:t>Remove extra clothing when necessary and continue to cool their body until medical assistance arrives. </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392983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dirty="0"/>
              <a:t>Heat Cramps </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28800"/>
            <a:ext cx="10515600" cy="4013518"/>
          </a:xfrm>
        </p:spPr>
        <p:txBody>
          <a:bodyPr>
            <a:normAutofit fontScale="77500" lnSpcReduction="20000"/>
          </a:bodyPr>
          <a:lstStyle/>
          <a:p>
            <a:r>
              <a:rPr lang="en-US" dirty="0"/>
              <a:t>Heat cramps are painful spasms of the muscles generally thought to be caused by an imbalance of electrolytes in the body. This may occur when a person carries out strenuous physical activity, drinks large quantities of water, but fails to replace salts and electrolytes lost through sweating. Cramps can occur during or after working hours and may be relieved by drinking saline/electrolyte solutions. </a:t>
            </a:r>
          </a:p>
          <a:p>
            <a:endParaRPr lang="en-US" dirty="0"/>
          </a:p>
          <a:p>
            <a:r>
              <a:rPr lang="en-US" dirty="0"/>
              <a:t>Symptoms include muscle pains or spasms usually in the abdomen, arms or legs. </a:t>
            </a:r>
          </a:p>
          <a:p>
            <a:endParaRPr lang="en-US" dirty="0"/>
          </a:p>
          <a:p>
            <a:r>
              <a:rPr lang="en-US" dirty="0"/>
              <a:t>Treatment </a:t>
            </a:r>
          </a:p>
          <a:p>
            <a:pPr lvl="1"/>
            <a:r>
              <a:rPr lang="en-US" dirty="0"/>
              <a:t>Stop all activity and sit in a cool and shady area. </a:t>
            </a:r>
          </a:p>
          <a:p>
            <a:pPr lvl="1"/>
            <a:r>
              <a:rPr lang="en-US" dirty="0"/>
              <a:t>Drink a liquid containing sodium (e.g. electrolyte replacement drinks). </a:t>
            </a:r>
          </a:p>
          <a:p>
            <a:pPr lvl="1"/>
            <a:r>
              <a:rPr lang="en-US" dirty="0"/>
              <a:t>Do not return to strenuous activity for at least a few hours after the cramps subside. Further exertion might lead to heat exhaustion or heat stroke. </a:t>
            </a:r>
          </a:p>
          <a:p>
            <a:pPr lvl="1"/>
            <a:r>
              <a:rPr lang="en-US" dirty="0"/>
              <a:t>Seek medical attention if heat cramps do not subside within 1 hour. </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420177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dirty="0"/>
              <a:t>Heat Rash</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28800"/>
            <a:ext cx="10515600" cy="4013518"/>
          </a:xfrm>
        </p:spPr>
        <p:txBody>
          <a:bodyPr/>
          <a:lstStyle/>
          <a:p>
            <a:r>
              <a:rPr lang="en-US" dirty="0"/>
              <a:t>Heat rash, also known as prickly heat, may occur in hot and humid environments where sweat is not easily removed from the surface of the skin by evaporation. When extensive, or complicated by infection, heat rash can be so uncomfortable that it inhibits sleep and impedes a worker’s performance or even results in temporary disability. In most cases, heat rashes will disappear when the affected individual returns to a cooler environment </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1478264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838200" y="365126"/>
            <a:ext cx="10515600" cy="1092614"/>
          </a:xfrm>
        </p:spPr>
        <p:txBody>
          <a:bodyPr/>
          <a:lstStyle/>
          <a:p>
            <a:r>
              <a:rPr lang="en-US" altLang="en-US" dirty="0"/>
              <a:t>Heat Stroke</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166191"/>
            <a:ext cx="10515600" cy="5141844"/>
          </a:xfrm>
        </p:spPr>
        <p:txBody>
          <a:bodyPr>
            <a:normAutofit fontScale="92500" lnSpcReduction="10000"/>
          </a:bodyPr>
          <a:lstStyle/>
          <a:p>
            <a:r>
              <a:rPr lang="en-US" sz="2200" dirty="0"/>
              <a:t>Heat stroke is the most serious heat related illness. It is a condition caused by prolonged exposure to high temperatures where the body can no longer control its temperature, and it can cause death or permanent disability. People with heat stroke experience headaches, hot dry skin and physical exhaustion. In extreme cases, a person may physically collapse and fall into a coma. When a person has heat stroke, emergency medical treatment must be sought immediately. </a:t>
            </a:r>
          </a:p>
          <a:p>
            <a:r>
              <a:rPr lang="en-US" sz="2200" dirty="0"/>
              <a:t>Symptoms:</a:t>
            </a:r>
          </a:p>
          <a:p>
            <a:pPr lvl="1"/>
            <a:r>
              <a:rPr lang="en-US" sz="1800" dirty="0"/>
              <a:t>Extremely high body temperature (</a:t>
            </a:r>
            <a:r>
              <a:rPr lang="en-US" sz="1800" dirty="0" err="1"/>
              <a:t>106°F</a:t>
            </a:r>
            <a:r>
              <a:rPr lang="en-US" sz="1800" dirty="0"/>
              <a:t> or higher) </a:t>
            </a:r>
          </a:p>
          <a:p>
            <a:pPr lvl="1"/>
            <a:r>
              <a:rPr lang="en-US" sz="1800" dirty="0"/>
              <a:t>Red, hot and dry skin (no sweating) </a:t>
            </a:r>
          </a:p>
          <a:p>
            <a:pPr lvl="1"/>
            <a:r>
              <a:rPr lang="en-US" sz="1800" dirty="0"/>
              <a:t>Rapid and strong pulse </a:t>
            </a:r>
          </a:p>
          <a:p>
            <a:pPr lvl="1"/>
            <a:r>
              <a:rPr lang="en-US" sz="1800" dirty="0"/>
              <a:t>Throbbing headache </a:t>
            </a:r>
          </a:p>
          <a:p>
            <a:pPr lvl="1"/>
            <a:r>
              <a:rPr lang="en-US" sz="1800" dirty="0"/>
              <a:t>Dizziness </a:t>
            </a:r>
          </a:p>
          <a:p>
            <a:pPr lvl="1"/>
            <a:r>
              <a:rPr lang="en-US" sz="1800" dirty="0"/>
              <a:t>Nausea </a:t>
            </a:r>
          </a:p>
          <a:p>
            <a:pPr lvl="1"/>
            <a:r>
              <a:rPr lang="en-US" sz="1800" dirty="0"/>
              <a:t>Confusion </a:t>
            </a:r>
          </a:p>
          <a:p>
            <a:pPr lvl="1"/>
            <a:r>
              <a:rPr lang="en-US" sz="1800" dirty="0"/>
              <a:t>Unconsciousness </a:t>
            </a:r>
          </a:p>
          <a:p>
            <a:pPr algn="ctr" eaLnBrk="1" hangingPunct="1">
              <a:lnSpc>
                <a:spcPct val="90000"/>
              </a:lnSpc>
              <a:buFontTx/>
              <a:buNone/>
            </a:pPr>
            <a:endParaRPr lang="en-US" altLang="en-US" sz="2000" dirty="0"/>
          </a:p>
          <a:p>
            <a:pPr algn="ctr" eaLnBrk="1" hangingPunct="1">
              <a:lnSpc>
                <a:spcPct val="90000"/>
              </a:lnSpc>
              <a:buFontTx/>
              <a:buNone/>
            </a:pPr>
            <a:r>
              <a:rPr lang="en-US" altLang="en-US" sz="3000" b="1" u="sng" dirty="0"/>
              <a:t>Treat as a medical emergency!  Can be life-threatening.</a:t>
            </a:r>
            <a:endParaRPr lang="en-US" altLang="en-US" sz="3000" dirty="0"/>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317294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Emergency Response Procedures</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497496"/>
            <a:ext cx="10515600" cy="4561322"/>
          </a:xfrm>
        </p:spPr>
        <p:txBody>
          <a:bodyPr/>
          <a:lstStyle/>
          <a:p>
            <a:pPr eaLnBrk="1" hangingPunct="1">
              <a:lnSpc>
                <a:spcPct val="80000"/>
              </a:lnSpc>
              <a:buFontTx/>
              <a:buNone/>
            </a:pPr>
            <a:r>
              <a:rPr lang="en-US" altLang="en-US" sz="2200" dirty="0"/>
              <a:t>For any of the previously mentioned symptoms:</a:t>
            </a:r>
          </a:p>
          <a:p>
            <a:pPr eaLnBrk="1" hangingPunct="1">
              <a:lnSpc>
                <a:spcPct val="80000"/>
              </a:lnSpc>
            </a:pPr>
            <a:r>
              <a:rPr lang="en-US" altLang="en-US" sz="2200" dirty="0"/>
              <a:t>If first-aid trained personnel are not available on-site to provide assessment, immediately call 911 </a:t>
            </a:r>
          </a:p>
          <a:p>
            <a:pPr eaLnBrk="1" hangingPunct="1">
              <a:lnSpc>
                <a:spcPct val="80000"/>
              </a:lnSpc>
            </a:pPr>
            <a:r>
              <a:rPr lang="en-US" altLang="en-US" sz="2200" dirty="0"/>
              <a:t>While waiting for help:</a:t>
            </a:r>
          </a:p>
          <a:p>
            <a:pPr lvl="1" eaLnBrk="1" hangingPunct="1">
              <a:lnSpc>
                <a:spcPct val="80000"/>
              </a:lnSpc>
            </a:pPr>
            <a:r>
              <a:rPr lang="en-US" altLang="en-US" sz="2000" dirty="0"/>
              <a:t>Move victim to cool area</a:t>
            </a:r>
          </a:p>
          <a:p>
            <a:pPr lvl="1" eaLnBrk="1" hangingPunct="1">
              <a:lnSpc>
                <a:spcPct val="80000"/>
              </a:lnSpc>
            </a:pPr>
            <a:r>
              <a:rPr lang="en-US" altLang="en-US" sz="2000" dirty="0"/>
              <a:t>Give small cup of water (if conscious and not nauseous)</a:t>
            </a:r>
          </a:p>
          <a:p>
            <a:pPr lvl="1" eaLnBrk="1" hangingPunct="1">
              <a:lnSpc>
                <a:spcPct val="80000"/>
              </a:lnSpc>
            </a:pPr>
            <a:r>
              <a:rPr lang="en-US" altLang="en-US" sz="2000" dirty="0"/>
              <a:t>Loosen and/or remove clothing</a:t>
            </a:r>
          </a:p>
          <a:p>
            <a:pPr lvl="1" eaLnBrk="1" hangingPunct="1">
              <a:lnSpc>
                <a:spcPct val="80000"/>
              </a:lnSpc>
            </a:pPr>
            <a:r>
              <a:rPr lang="en-US" altLang="en-US" sz="2000" dirty="0"/>
              <a:t>Fan and mist the person with water</a:t>
            </a:r>
          </a:p>
          <a:p>
            <a:pPr lvl="1" eaLnBrk="1" hangingPunct="1">
              <a:lnSpc>
                <a:spcPct val="80000"/>
              </a:lnSpc>
            </a:pPr>
            <a:r>
              <a:rPr lang="en-US" altLang="en-US" sz="2000" dirty="0"/>
              <a:t>Apply a water-soaked towel (or ice pack wrapped in towel) to head and ice pack to armpits</a:t>
            </a:r>
          </a:p>
          <a:p>
            <a:pPr eaLnBrk="1" hangingPunct="1">
              <a:lnSpc>
                <a:spcPct val="80000"/>
              </a:lnSpc>
            </a:pPr>
            <a:r>
              <a:rPr lang="en-US" altLang="en-US" sz="2200" dirty="0"/>
              <a:t>Contact supervisor immediately</a:t>
            </a:r>
          </a:p>
          <a:p>
            <a:pPr eaLnBrk="1" hangingPunct="1">
              <a:lnSpc>
                <a:spcPct val="80000"/>
              </a:lnSpc>
            </a:pPr>
            <a:r>
              <a:rPr lang="en-US" altLang="en-US" sz="2200" dirty="0"/>
              <a:t>Anyone with symptoms must never be sent home or left unattended without a medical evaluation</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3812601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612648" y="1078992"/>
            <a:ext cx="6268770" cy="1536192"/>
          </a:xfrm>
        </p:spPr>
        <p:txBody>
          <a:bodyPr anchor="b">
            <a:normAutofit/>
          </a:bodyPr>
          <a:lstStyle/>
          <a:p>
            <a:r>
              <a:rPr lang="en-US" altLang="en-US"/>
              <a:t>Stay hydrated:  Don’t forget to drink!</a:t>
            </a:r>
            <a:endParaRPr lang="en-US" dirty="0"/>
          </a:p>
        </p:txBody>
      </p:sp>
      <p:sp>
        <p:nvSpPr>
          <p:cNvPr id="28" name="Rectangle 11">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13">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612648" y="3355848"/>
            <a:ext cx="6268770" cy="2825496"/>
          </a:xfrm>
        </p:spPr>
        <p:txBody>
          <a:bodyPr>
            <a:normAutofit/>
          </a:bodyPr>
          <a:lstStyle/>
          <a:p>
            <a:pPr eaLnBrk="1" hangingPunct="1"/>
            <a:r>
              <a:rPr lang="en-US" altLang="en-US" sz="2200"/>
              <a:t>Employees shall be provided enough cool, fresh drinking water for all work hours. </a:t>
            </a:r>
          </a:p>
          <a:p>
            <a:pPr eaLnBrk="1" hangingPunct="1"/>
            <a:r>
              <a:rPr lang="en-US" altLang="en-US" sz="2200"/>
              <a:t>Recommend drinking at least four cups per hour for the entire shift.</a:t>
            </a:r>
          </a:p>
        </p:txBody>
      </p:sp>
      <p:pic>
        <p:nvPicPr>
          <p:cNvPr id="4" name="Picture 7">
            <a:extLst>
              <a:ext uri="{FF2B5EF4-FFF2-40B4-BE49-F238E27FC236}">
                <a16:creationId xmlns:a16="http://schemas.microsoft.com/office/drawing/2014/main" id="{2D7ED2B0-4FC1-D053-2072-742509A6C5E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94066" y="617612"/>
            <a:ext cx="4237686" cy="55472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3"/>
          <a:srcRect/>
          <a:stretch/>
        </p:blipFill>
        <p:spPr>
          <a:xfrm>
            <a:off x="838200" y="6058818"/>
            <a:ext cx="1484830" cy="703340"/>
          </a:xfrm>
          <a:prstGeom prst="rect">
            <a:avLst/>
          </a:prstGeom>
          <a:noFill/>
        </p:spPr>
      </p:pic>
    </p:spTree>
    <p:extLst>
      <p:ext uri="{BB962C8B-B14F-4D97-AF65-F5344CB8AC3E}">
        <p14:creationId xmlns:p14="http://schemas.microsoft.com/office/powerpoint/2010/main" val="769449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dirty="0"/>
              <a:t>Proper fluid intake is essential to preventing heat related illnesses.</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28800"/>
            <a:ext cx="10515600" cy="4013518"/>
          </a:xfrm>
        </p:spPr>
        <p:txBody>
          <a:bodyPr/>
          <a:lstStyle/>
          <a:p>
            <a:r>
              <a:rPr lang="en-US" dirty="0"/>
              <a:t>Hydrate the day before working outdoors. </a:t>
            </a:r>
          </a:p>
          <a:p>
            <a:r>
              <a:rPr lang="en-US" dirty="0"/>
              <a:t>Have cool drinking water available and close by the work area. </a:t>
            </a:r>
          </a:p>
          <a:p>
            <a:r>
              <a:rPr lang="en-US" dirty="0"/>
              <a:t>Drink fluids with electrolytes during the day, in a 1:2 ratio with plain water.</a:t>
            </a:r>
          </a:p>
          <a:p>
            <a:r>
              <a:rPr lang="en-US" dirty="0"/>
              <a:t>Limit fluid intake to no more than 1 ½ quarts per hour. Try to drink small amounts throughout the day rather than all at once.</a:t>
            </a:r>
          </a:p>
          <a:p>
            <a:r>
              <a:rPr lang="en-US" dirty="0"/>
              <a:t>Caffeinated drinks and alcohol should be avoided as they will cause the body to lose fluids rather than to retain them. </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590580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Outline</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28800"/>
            <a:ext cx="10515600" cy="4013518"/>
          </a:xfrm>
        </p:spPr>
        <p:txBody>
          <a:bodyPr/>
          <a:lstStyle/>
          <a:p>
            <a:pPr eaLnBrk="1" hangingPunct="1">
              <a:lnSpc>
                <a:spcPct val="90000"/>
              </a:lnSpc>
            </a:pPr>
            <a:r>
              <a:rPr lang="en-US" altLang="en-US" dirty="0"/>
              <a:t>Heat illness</a:t>
            </a:r>
          </a:p>
          <a:p>
            <a:pPr lvl="1" eaLnBrk="1" hangingPunct="1">
              <a:lnSpc>
                <a:spcPct val="90000"/>
              </a:lnSpc>
            </a:pPr>
            <a:r>
              <a:rPr lang="en-US" altLang="en-US" dirty="0"/>
              <a:t>Risk factors</a:t>
            </a:r>
          </a:p>
          <a:p>
            <a:pPr lvl="1" eaLnBrk="1" hangingPunct="1">
              <a:lnSpc>
                <a:spcPct val="90000"/>
              </a:lnSpc>
            </a:pPr>
            <a:r>
              <a:rPr lang="en-US" altLang="en-US" dirty="0"/>
              <a:t>How the body handles heat</a:t>
            </a:r>
          </a:p>
          <a:p>
            <a:pPr lvl="1" eaLnBrk="1" hangingPunct="1">
              <a:lnSpc>
                <a:spcPct val="90000"/>
              </a:lnSpc>
            </a:pPr>
            <a:r>
              <a:rPr lang="en-US" altLang="en-US" dirty="0"/>
              <a:t>Types of heat illness</a:t>
            </a:r>
          </a:p>
          <a:p>
            <a:pPr eaLnBrk="1" hangingPunct="1">
              <a:lnSpc>
                <a:spcPct val="90000"/>
              </a:lnSpc>
            </a:pPr>
            <a:r>
              <a:rPr lang="en-US" altLang="en-US" dirty="0"/>
              <a:t>Prevention of heat illness</a:t>
            </a:r>
          </a:p>
          <a:p>
            <a:pPr lvl="1" eaLnBrk="1" hangingPunct="1">
              <a:lnSpc>
                <a:spcPct val="90000"/>
              </a:lnSpc>
            </a:pPr>
            <a:r>
              <a:rPr lang="en-US" altLang="en-US" dirty="0"/>
              <a:t>Water consumption, shade, and cool-down rests</a:t>
            </a:r>
          </a:p>
          <a:p>
            <a:pPr lvl="1" eaLnBrk="1" hangingPunct="1">
              <a:lnSpc>
                <a:spcPct val="90000"/>
              </a:lnSpc>
            </a:pPr>
            <a:r>
              <a:rPr lang="en-US" altLang="en-US" dirty="0"/>
              <a:t>Importance of acclimatization</a:t>
            </a:r>
          </a:p>
          <a:p>
            <a:pPr eaLnBrk="1" hangingPunct="1">
              <a:lnSpc>
                <a:spcPct val="90000"/>
              </a:lnSpc>
            </a:pPr>
            <a:r>
              <a:rPr lang="en-US" altLang="en-US" dirty="0"/>
              <a:t>Emergency response procedures</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8696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1137034" y="401851"/>
            <a:ext cx="9392421" cy="1330841"/>
          </a:xfrm>
        </p:spPr>
        <p:txBody>
          <a:bodyPr>
            <a:normAutofit/>
          </a:bodyPr>
          <a:lstStyle/>
          <a:p>
            <a:r>
              <a:rPr lang="en-US" altLang="en-US" dirty="0"/>
              <a:t>Cool down in the shade</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1137033" y="1809135"/>
            <a:ext cx="6974579" cy="4400277"/>
          </a:xfrm>
        </p:spPr>
        <p:txBody>
          <a:bodyPr>
            <a:normAutofit/>
          </a:bodyPr>
          <a:lstStyle/>
          <a:p>
            <a:pPr eaLnBrk="1" hangingPunct="1">
              <a:defRPr/>
            </a:pPr>
            <a:r>
              <a:rPr lang="en-US" altLang="en-US" sz="2200" dirty="0"/>
              <a:t>When warmer than </a:t>
            </a:r>
            <a:r>
              <a:rPr lang="en-US" altLang="en-US" sz="2200" dirty="0">
                <a:cs typeface="Times New Roman" panose="02020603050405020304" pitchFamily="18" charset="0"/>
              </a:rPr>
              <a:t>80°F, a</a:t>
            </a:r>
            <a:r>
              <a:rPr lang="en-US" altLang="en-US" sz="2200" dirty="0"/>
              <a:t> shaded </a:t>
            </a:r>
          </a:p>
          <a:p>
            <a:pPr marL="0" indent="0">
              <a:buNone/>
              <a:defRPr/>
            </a:pPr>
            <a:r>
              <a:rPr lang="en-US" altLang="en-US" sz="2200" dirty="0"/>
              <a:t>    rest area shall be provided at or </a:t>
            </a:r>
          </a:p>
          <a:p>
            <a:pPr marL="0" indent="0">
              <a:buNone/>
              <a:defRPr/>
            </a:pPr>
            <a:r>
              <a:rPr lang="en-US" altLang="en-US" sz="2200" dirty="0"/>
              <a:t>    nearby the work area.</a:t>
            </a:r>
          </a:p>
          <a:p>
            <a:pPr lvl="1" eaLnBrk="1" hangingPunct="1">
              <a:defRPr/>
            </a:pPr>
            <a:r>
              <a:rPr lang="en-US" altLang="en-US" sz="2000" dirty="0"/>
              <a:t>When &lt; </a:t>
            </a:r>
            <a:r>
              <a:rPr lang="en-US" altLang="en-US" sz="2000" dirty="0">
                <a:cs typeface="Times New Roman" panose="02020603050405020304" pitchFamily="18" charset="0"/>
              </a:rPr>
              <a:t>80°F , </a:t>
            </a:r>
            <a:r>
              <a:rPr lang="en-US" altLang="en-US" sz="2000" dirty="0"/>
              <a:t>shade shall be provided</a:t>
            </a:r>
          </a:p>
          <a:p>
            <a:pPr marL="457200" lvl="1" indent="0">
              <a:buNone/>
              <a:defRPr/>
            </a:pPr>
            <a:r>
              <a:rPr lang="en-US" altLang="en-US" sz="2000" dirty="0"/>
              <a:t>     upon employee request.</a:t>
            </a:r>
          </a:p>
          <a:p>
            <a:pPr eaLnBrk="1" hangingPunct="1">
              <a:defRPr/>
            </a:pPr>
            <a:r>
              <a:rPr lang="en-US" altLang="en-US" sz="2200" dirty="0"/>
              <a:t>Whenever needed, take a cool-down rest in the shade to help prevent overheating. </a:t>
            </a:r>
          </a:p>
          <a:p>
            <a:pPr lvl="1" eaLnBrk="1" hangingPunct="1">
              <a:defRPr/>
            </a:pPr>
            <a:r>
              <a:rPr lang="en-US" altLang="en-US" sz="2000" dirty="0"/>
              <a:t>Tell your supervisor if you feel symptoms of heat illness</a:t>
            </a:r>
          </a:p>
          <a:p>
            <a:pPr lvl="1" eaLnBrk="1" hangingPunct="1">
              <a:defRPr/>
            </a:pPr>
            <a:r>
              <a:rPr lang="en-US" altLang="en-US" sz="2000" dirty="0"/>
              <a:t>Take at least 5 minutes to rest in the shade</a:t>
            </a:r>
          </a:p>
          <a:p>
            <a:pPr lvl="1" eaLnBrk="1" hangingPunct="1">
              <a:defRPr/>
            </a:pPr>
            <a:r>
              <a:rPr lang="en-US" altLang="en-US" sz="2000" dirty="0"/>
              <a:t>Do not return to work until symptoms have gone away</a:t>
            </a:r>
          </a:p>
        </p:txBody>
      </p:sp>
      <p:pic>
        <p:nvPicPr>
          <p:cNvPr id="4" name="Picture 6">
            <a:extLst>
              <a:ext uri="{FF2B5EF4-FFF2-40B4-BE49-F238E27FC236}">
                <a16:creationId xmlns:a16="http://schemas.microsoft.com/office/drawing/2014/main" id="{4C7BEDD2-512D-98CC-7102-6CFDED934D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32689" y="2508139"/>
            <a:ext cx="3175183" cy="20618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3"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3"/>
          <a:srcRect/>
          <a:stretch/>
        </p:blipFill>
        <p:spPr>
          <a:xfrm>
            <a:off x="838200" y="6058818"/>
            <a:ext cx="1484830" cy="703340"/>
          </a:xfrm>
          <a:prstGeom prst="rect">
            <a:avLst/>
          </a:prstGeom>
          <a:noFill/>
        </p:spPr>
      </p:pic>
    </p:spTree>
    <p:extLst>
      <p:ext uri="{BB962C8B-B14F-4D97-AF65-F5344CB8AC3E}">
        <p14:creationId xmlns:p14="http://schemas.microsoft.com/office/powerpoint/2010/main" val="3576994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noAutofit/>
          </a:bodyPr>
          <a:lstStyle/>
          <a:p>
            <a:r>
              <a:rPr lang="en-US" sz="2200" b="0" dirty="0"/>
              <a:t>The sun’s light contains ultraviolet (UV) light. It can cause injuries as mild as sunburn or as severe as skin cancer. It is important to prevent sunburn since this limits the ability of the skin to cool off the body by evaporation. To adequately block UV light, follow the instructions below:</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28800"/>
            <a:ext cx="10515600" cy="4013518"/>
          </a:xfrm>
        </p:spPr>
        <p:txBody>
          <a:bodyPr>
            <a:normAutofit lnSpcReduction="10000"/>
          </a:bodyPr>
          <a:lstStyle/>
          <a:p>
            <a:r>
              <a:rPr lang="en-US" dirty="0"/>
              <a:t>Wear loose-fitting, long-sleeved shirts and long pants. </a:t>
            </a:r>
          </a:p>
          <a:p>
            <a:r>
              <a:rPr lang="en-US" dirty="0"/>
              <a:t>For any exposed skin, apply sunscreen that has a sun protection factor (SPF) of at least 30.</a:t>
            </a:r>
          </a:p>
          <a:p>
            <a:r>
              <a:rPr lang="en-US" dirty="0"/>
              <a:t>Wear a hat with a sufficient brim to protect all areas of the face, ears and neck. </a:t>
            </a:r>
          </a:p>
          <a:p>
            <a:r>
              <a:rPr lang="en-US" dirty="0"/>
              <a:t>Wear UV-absorbent sunglasses to block UVA and UVB radiation. If safety glasses are required, ensure that the safety sunglasses meet these requirements. </a:t>
            </a:r>
          </a:p>
          <a:p>
            <a:r>
              <a:rPr lang="en-US" dirty="0"/>
              <a:t>Limit UV exposure between 10 a.m. and 4 p.m. </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670747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1137034" y="609597"/>
            <a:ext cx="9392421" cy="1330841"/>
          </a:xfrm>
        </p:spPr>
        <p:txBody>
          <a:bodyPr>
            <a:normAutofit/>
          </a:bodyPr>
          <a:lstStyle/>
          <a:p>
            <a:r>
              <a:rPr lang="en-US" altLang="en-US" dirty="0"/>
              <a:t>Work Planning and Supervision</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1137034" y="2184915"/>
            <a:ext cx="6335482" cy="3931220"/>
          </a:xfrm>
        </p:spPr>
        <p:txBody>
          <a:bodyPr>
            <a:normAutofit/>
          </a:bodyPr>
          <a:lstStyle/>
          <a:p>
            <a:pPr eaLnBrk="1" hangingPunct="1"/>
            <a:r>
              <a:rPr lang="en-US" altLang="en-US" sz="2200" dirty="0"/>
              <a:t>Assess conditions</a:t>
            </a:r>
          </a:p>
          <a:p>
            <a:pPr lvl="1" eaLnBrk="1" hangingPunct="1"/>
            <a:r>
              <a:rPr lang="en-US" altLang="en-US" sz="2000" dirty="0"/>
              <a:t>Weather forecasts - </a:t>
            </a:r>
            <a:r>
              <a:rPr lang="en-US" altLang="en-US" sz="2000" dirty="0">
                <a:hlinkClick r:id="rId2"/>
              </a:rPr>
              <a:t>http://nws.noaa.gov</a:t>
            </a:r>
            <a:endParaRPr lang="en-US" altLang="en-US" sz="2000" dirty="0"/>
          </a:p>
          <a:p>
            <a:pPr lvl="1" eaLnBrk="1" hangingPunct="1">
              <a:buFontTx/>
              <a:buNone/>
            </a:pPr>
            <a:r>
              <a:rPr lang="en-US" altLang="en-US" sz="2000" dirty="0"/>
              <a:t>* Note: high humidity drives up the heat load</a:t>
            </a:r>
          </a:p>
          <a:p>
            <a:pPr eaLnBrk="1" hangingPunct="1"/>
            <a:r>
              <a:rPr lang="en-US" altLang="en-US" sz="2200" dirty="0"/>
              <a:t>For warmer periods:</a:t>
            </a:r>
          </a:p>
          <a:p>
            <a:pPr lvl="1" eaLnBrk="1" hangingPunct="1"/>
            <a:r>
              <a:rPr lang="en-US" altLang="en-US" sz="2000" dirty="0"/>
              <a:t>Schedule outdoor work during cooler parts of the day</a:t>
            </a:r>
          </a:p>
          <a:p>
            <a:pPr lvl="1" eaLnBrk="1" hangingPunct="1"/>
            <a:r>
              <a:rPr lang="en-US" altLang="en-US" sz="2000" dirty="0"/>
              <a:t>For most strenuous tasks, plan a staff rotation</a:t>
            </a:r>
          </a:p>
          <a:p>
            <a:pPr lvl="1" eaLnBrk="1" hangingPunct="1"/>
            <a:r>
              <a:rPr lang="en-US" altLang="en-US" sz="2000" dirty="0"/>
              <a:t>Advise staff to wear lighter, loose-fitting clothing and wide brimmed hats</a:t>
            </a:r>
          </a:p>
        </p:txBody>
      </p:sp>
      <p:pic>
        <p:nvPicPr>
          <p:cNvPr id="4" name="Picture 4">
            <a:extLst>
              <a:ext uri="{FF2B5EF4-FFF2-40B4-BE49-F238E27FC236}">
                <a16:creationId xmlns:a16="http://schemas.microsoft.com/office/drawing/2014/main" id="{537F81D5-3350-BF1A-B0BF-7F60B6615F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86999" y="2184915"/>
            <a:ext cx="2937952" cy="23870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4"/>
          <a:srcRect/>
          <a:stretch/>
        </p:blipFill>
        <p:spPr>
          <a:xfrm>
            <a:off x="838200" y="6058818"/>
            <a:ext cx="1484830" cy="703340"/>
          </a:xfrm>
          <a:prstGeom prst="rect">
            <a:avLst/>
          </a:prstGeom>
          <a:noFill/>
        </p:spPr>
      </p:pic>
    </p:spTree>
    <p:extLst>
      <p:ext uri="{BB962C8B-B14F-4D97-AF65-F5344CB8AC3E}">
        <p14:creationId xmlns:p14="http://schemas.microsoft.com/office/powerpoint/2010/main" val="3226493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Work Planning and Supervision</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470991"/>
            <a:ext cx="10515600" cy="4371327"/>
          </a:xfrm>
        </p:spPr>
        <p:txBody>
          <a:bodyPr>
            <a:normAutofit/>
          </a:bodyPr>
          <a:lstStyle/>
          <a:p>
            <a:pPr marL="0" indent="0">
              <a:lnSpc>
                <a:spcPct val="80000"/>
              </a:lnSpc>
              <a:buNone/>
              <a:defRPr/>
            </a:pPr>
            <a:r>
              <a:rPr lang="en-US" altLang="en-US" b="1" dirty="0"/>
              <a:t>For outdoor temperatures </a:t>
            </a:r>
            <a:r>
              <a:rPr lang="en-US" altLang="en-US" b="1" dirty="0">
                <a:cs typeface="Times New Roman" panose="02020603050405020304" pitchFamily="18" charset="0"/>
              </a:rPr>
              <a:t>≥ </a:t>
            </a:r>
            <a:r>
              <a:rPr lang="en-US" altLang="en-US" b="1" dirty="0" err="1">
                <a:cs typeface="Times New Roman" panose="02020603050405020304" pitchFamily="18" charset="0"/>
              </a:rPr>
              <a:t>80°F</a:t>
            </a:r>
            <a:r>
              <a:rPr lang="en-US" altLang="en-US" b="1" dirty="0">
                <a:cs typeface="Times New Roman" panose="02020603050405020304" pitchFamily="18" charset="0"/>
              </a:rPr>
              <a:t>, supervisors shall:</a:t>
            </a:r>
          </a:p>
          <a:p>
            <a:pPr eaLnBrk="1" hangingPunct="1">
              <a:lnSpc>
                <a:spcPct val="80000"/>
              </a:lnSpc>
              <a:defRPr/>
            </a:pPr>
            <a:r>
              <a:rPr lang="en-US" altLang="en-US" sz="2200" dirty="0">
                <a:cs typeface="Times New Roman" panose="02020603050405020304" pitchFamily="18" charset="0"/>
              </a:rPr>
              <a:t>Provide shade at/nearby worksite for employee rest breaks. </a:t>
            </a:r>
          </a:p>
          <a:p>
            <a:pPr lvl="1" eaLnBrk="1" hangingPunct="1">
              <a:lnSpc>
                <a:spcPct val="80000"/>
              </a:lnSpc>
              <a:defRPr/>
            </a:pPr>
            <a:r>
              <a:rPr lang="en-US" altLang="en-US" sz="1800" dirty="0"/>
              <a:t>If not safe or feasible to provide shade, alternative cooling measures with equivalent protection are required.</a:t>
            </a:r>
          </a:p>
          <a:p>
            <a:pPr lvl="1" eaLnBrk="1" hangingPunct="1">
              <a:lnSpc>
                <a:spcPct val="80000"/>
              </a:lnSpc>
              <a:defRPr/>
            </a:pPr>
            <a:endParaRPr lang="en-US" altLang="en-US" sz="800" dirty="0">
              <a:cs typeface="Times New Roman" panose="02020603050405020304" pitchFamily="18" charset="0"/>
            </a:endParaRPr>
          </a:p>
          <a:p>
            <a:pPr eaLnBrk="1" hangingPunct="1">
              <a:lnSpc>
                <a:spcPct val="80000"/>
              </a:lnSpc>
              <a:defRPr/>
            </a:pPr>
            <a:r>
              <a:rPr lang="en-US" altLang="en-US" sz="2200" dirty="0">
                <a:cs typeface="Times New Roman" panose="02020603050405020304" pitchFamily="18" charset="0"/>
              </a:rPr>
              <a:t>Encourage staff to take cool-down rests in the shade as needed to avoid overheating</a:t>
            </a:r>
          </a:p>
          <a:p>
            <a:pPr lvl="1" eaLnBrk="1" hangingPunct="1">
              <a:lnSpc>
                <a:spcPct val="80000"/>
              </a:lnSpc>
              <a:defRPr/>
            </a:pPr>
            <a:endParaRPr lang="en-US" altLang="en-US" sz="800" dirty="0">
              <a:cs typeface="Times New Roman" panose="02020603050405020304" pitchFamily="18" charset="0"/>
            </a:endParaRPr>
          </a:p>
          <a:p>
            <a:pPr eaLnBrk="1" hangingPunct="1">
              <a:lnSpc>
                <a:spcPct val="80000"/>
              </a:lnSpc>
              <a:defRPr/>
            </a:pPr>
            <a:r>
              <a:rPr lang="en-US" altLang="en-US" sz="2200" dirty="0">
                <a:cs typeface="Times New Roman" panose="02020603050405020304" pitchFamily="18" charset="0"/>
              </a:rPr>
              <a:t>Provide effective means for employees to contact the supervisor and emergency services</a:t>
            </a:r>
          </a:p>
          <a:p>
            <a:pPr eaLnBrk="1" hangingPunct="1">
              <a:lnSpc>
                <a:spcPct val="80000"/>
              </a:lnSpc>
              <a:defRPr/>
            </a:pPr>
            <a:endParaRPr lang="en-US" altLang="en-US" sz="800" dirty="0">
              <a:cs typeface="Times New Roman" panose="02020603050405020304" pitchFamily="18" charset="0"/>
            </a:endParaRPr>
          </a:p>
          <a:p>
            <a:pPr eaLnBrk="1" hangingPunct="1">
              <a:lnSpc>
                <a:spcPct val="80000"/>
              </a:lnSpc>
              <a:defRPr/>
            </a:pPr>
            <a:r>
              <a:rPr lang="en-US" altLang="en-US" sz="2200" dirty="0">
                <a:cs typeface="Times New Roman" panose="02020603050405020304" pitchFamily="18" charset="0"/>
              </a:rPr>
              <a:t>Ensure close observation of:</a:t>
            </a:r>
          </a:p>
          <a:p>
            <a:pPr lvl="1" eaLnBrk="1" hangingPunct="1">
              <a:lnSpc>
                <a:spcPct val="80000"/>
              </a:lnSpc>
              <a:defRPr/>
            </a:pPr>
            <a:r>
              <a:rPr lang="en-US" altLang="en-US" sz="1800" dirty="0">
                <a:cs typeface="Times New Roman" panose="02020603050405020304" pitchFamily="18" charset="0"/>
              </a:rPr>
              <a:t>All staff during a heatwave</a:t>
            </a:r>
          </a:p>
          <a:p>
            <a:pPr lvl="1" eaLnBrk="1" hangingPunct="1">
              <a:lnSpc>
                <a:spcPct val="80000"/>
              </a:lnSpc>
              <a:defRPr/>
            </a:pPr>
            <a:r>
              <a:rPr lang="en-US" altLang="en-US" sz="1800" dirty="0">
                <a:cs typeface="Times New Roman" panose="02020603050405020304" pitchFamily="18" charset="0"/>
              </a:rPr>
              <a:t>New employees and employees returning from extended absence</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3960505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Work Planning and Supervision</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524000"/>
            <a:ext cx="10515600" cy="4318318"/>
          </a:xfrm>
        </p:spPr>
        <p:txBody>
          <a:bodyPr/>
          <a:lstStyle/>
          <a:p>
            <a:pPr marL="0" indent="0">
              <a:lnSpc>
                <a:spcPct val="80000"/>
              </a:lnSpc>
              <a:buNone/>
              <a:defRPr/>
            </a:pPr>
            <a:r>
              <a:rPr lang="en-US" altLang="en-US" b="1" dirty="0"/>
              <a:t>High Heat Procedure -- when outdoor temperatures </a:t>
            </a:r>
            <a:r>
              <a:rPr lang="en-US" altLang="en-US" b="1" dirty="0">
                <a:cs typeface="Times New Roman" panose="02020603050405020304" pitchFamily="18" charset="0"/>
              </a:rPr>
              <a:t>higher than </a:t>
            </a:r>
            <a:r>
              <a:rPr lang="en-US" altLang="en-US" b="1" dirty="0" err="1">
                <a:cs typeface="Times New Roman" panose="02020603050405020304" pitchFamily="18" charset="0"/>
              </a:rPr>
              <a:t>95°F</a:t>
            </a:r>
            <a:r>
              <a:rPr lang="en-US" altLang="en-US" b="1" dirty="0">
                <a:cs typeface="Times New Roman" panose="02020603050405020304" pitchFamily="18" charset="0"/>
              </a:rPr>
              <a:t>, supervisors shall:</a:t>
            </a:r>
          </a:p>
          <a:p>
            <a:pPr marL="0" indent="0">
              <a:lnSpc>
                <a:spcPct val="80000"/>
              </a:lnSpc>
              <a:buNone/>
              <a:defRPr/>
            </a:pPr>
            <a:endParaRPr lang="en-US" altLang="en-US" b="1" dirty="0">
              <a:cs typeface="Times New Roman" panose="02020603050405020304" pitchFamily="18" charset="0"/>
            </a:endParaRPr>
          </a:p>
          <a:p>
            <a:pPr eaLnBrk="1" hangingPunct="1">
              <a:lnSpc>
                <a:spcPct val="80000"/>
              </a:lnSpc>
              <a:defRPr/>
            </a:pPr>
            <a:r>
              <a:rPr lang="en-US" altLang="en-US" sz="2600" dirty="0">
                <a:cs typeface="Times New Roman" panose="02020603050405020304" pitchFamily="18" charset="0"/>
              </a:rPr>
              <a:t>Ensure all of the previously noted actions </a:t>
            </a:r>
          </a:p>
          <a:p>
            <a:pPr>
              <a:defRPr/>
            </a:pPr>
            <a:r>
              <a:rPr lang="en-US" altLang="en-US" sz="2600" dirty="0"/>
              <a:t>Regularly monitor employees for alertness and signs/symptoms of heat illness via:</a:t>
            </a:r>
          </a:p>
          <a:p>
            <a:pPr lvl="1">
              <a:defRPr/>
            </a:pPr>
            <a:r>
              <a:rPr lang="en-US" altLang="en-US" sz="2200" dirty="0"/>
              <a:t>Direct supervision, buddy system, phone/radio communication, and/or other means of observation</a:t>
            </a:r>
          </a:p>
          <a:p>
            <a:pPr lvl="1">
              <a:defRPr/>
            </a:pPr>
            <a:r>
              <a:rPr lang="en-US" altLang="en-US" sz="2200" dirty="0"/>
              <a:t>Reminder to drink plenty of water throughout the day</a:t>
            </a:r>
          </a:p>
          <a:p>
            <a:pPr lvl="1">
              <a:defRPr/>
            </a:pPr>
            <a:r>
              <a:rPr lang="en-US" altLang="en-US" sz="2200" dirty="0"/>
              <a:t>Allowing the employee to take cool down rests as needed</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961346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28800"/>
            <a:ext cx="10515600" cy="4013518"/>
          </a:xfrm>
        </p:spPr>
        <p:txBody>
          <a:bodyPr/>
          <a:lstStyle/>
          <a:p>
            <a:r>
              <a:rPr lang="en-US" dirty="0"/>
              <a:t>All employees and their supervisors working on job tasks where environmental risk factors for heat illness are present shall receive instruction in heat illness prevention before being assigned to work tasks that subjects them to heat stress. </a:t>
            </a:r>
          </a:p>
          <a:p>
            <a:endParaRPr lang="en-US" dirty="0"/>
          </a:p>
          <a:p>
            <a:r>
              <a:rPr lang="en-US" dirty="0"/>
              <a:t>Due to the nature of work in the County and the temperature extremes in Arizona, heat illness training shall be required annually for all field employees. Training topics shall include the following:</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063483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444487"/>
            <a:ext cx="10515600" cy="4614331"/>
          </a:xfrm>
        </p:spPr>
        <p:txBody>
          <a:bodyPr>
            <a:normAutofit fontScale="70000" lnSpcReduction="20000"/>
          </a:bodyPr>
          <a:lstStyle/>
          <a:p>
            <a:r>
              <a:rPr lang="en-US" dirty="0"/>
              <a:t>Heat illness prevention techniques including UV protection, heat stress avoidance and proper hydration </a:t>
            </a:r>
          </a:p>
          <a:p>
            <a:r>
              <a:rPr lang="en-US" dirty="0"/>
              <a:t>The environmental factors for and personal risk of heat illness </a:t>
            </a:r>
          </a:p>
          <a:p>
            <a:r>
              <a:rPr lang="en-US" dirty="0"/>
              <a:t>How thirst is not an effective indicator of dehydration </a:t>
            </a:r>
          </a:p>
          <a:p>
            <a:r>
              <a:rPr lang="en-US" dirty="0"/>
              <a:t>Being prepared by keeping hydrated every day during the hot season </a:t>
            </a:r>
          </a:p>
          <a:p>
            <a:r>
              <a:rPr lang="en-US" dirty="0"/>
              <a:t>How acclimation is important </a:t>
            </a:r>
          </a:p>
          <a:p>
            <a:r>
              <a:rPr lang="en-US" dirty="0"/>
              <a:t>How physical conditions or medical problems, such as high blood pressure, diabetes, pregnancy, cold or flu can increase risk</a:t>
            </a:r>
          </a:p>
          <a:p>
            <a:r>
              <a:rPr lang="en-US" dirty="0"/>
              <a:t>The effect of any prescribed medication that may cause adverse reactions to heat or sun exposure </a:t>
            </a:r>
          </a:p>
          <a:p>
            <a:r>
              <a:rPr lang="en-US" dirty="0"/>
              <a:t>How clothing and PPE may add to the heat load on the body </a:t>
            </a:r>
          </a:p>
          <a:p>
            <a:r>
              <a:rPr lang="en-US" dirty="0"/>
              <a:t>The types, signs and symptoms of the various heat illnesses </a:t>
            </a:r>
          </a:p>
          <a:p>
            <a:r>
              <a:rPr lang="en-US" dirty="0"/>
              <a:t>The importance of immediately reporting symptoms of heat illness</a:t>
            </a:r>
          </a:p>
          <a:p>
            <a:r>
              <a:rPr lang="en-US" dirty="0"/>
              <a:t>Procedures for responding to symptoms of heat illness, including how emergency medical help will be contacted </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72906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rocky hillside with a body of water in the distance&#10;&#10;Description automatically generated with low confidence">
            <a:extLst>
              <a:ext uri="{FF2B5EF4-FFF2-40B4-BE49-F238E27FC236}">
                <a16:creationId xmlns:a16="http://schemas.microsoft.com/office/drawing/2014/main" id="{127F4C07-F7C1-7A4D-0A6D-A28D032031E7}"/>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p:pic>
      <p:pic>
        <p:nvPicPr>
          <p:cNvPr id="2" name="Graphic 1">
            <a:extLst>
              <a:ext uri="{FF2B5EF4-FFF2-40B4-BE49-F238E27FC236}">
                <a16:creationId xmlns:a16="http://schemas.microsoft.com/office/drawing/2014/main" id="{E193EB29-F71F-0032-8C25-DB21857D658A}"/>
              </a:ext>
            </a:extLst>
          </p:cNvPr>
          <p:cNvPicPr>
            <a:picLocks noChangeAspect="1"/>
          </p:cNvPicPr>
          <p:nvPr/>
        </p:nvPicPr>
        <p:blipFill>
          <a:blip r:embed="rId3"/>
          <a:srcRect/>
          <a:stretch/>
        </p:blipFill>
        <p:spPr>
          <a:xfrm>
            <a:off x="838200" y="6058818"/>
            <a:ext cx="1484830" cy="703340"/>
          </a:xfrm>
          <a:prstGeom prst="rect">
            <a:avLst/>
          </a:prstGeom>
          <a:noFill/>
        </p:spPr>
      </p:pic>
    </p:spTree>
    <p:extLst>
      <p:ext uri="{BB962C8B-B14F-4D97-AF65-F5344CB8AC3E}">
        <p14:creationId xmlns:p14="http://schemas.microsoft.com/office/powerpoint/2010/main" val="3900516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B2C80-35D7-53F0-0C44-3AFE5E425426}"/>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99663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OSHA Standard</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28800"/>
            <a:ext cx="10515600" cy="4013518"/>
          </a:xfrm>
        </p:spPr>
        <p:txBody>
          <a:bodyPr/>
          <a:lstStyle/>
          <a:p>
            <a:pPr eaLnBrk="1" hangingPunct="1"/>
            <a:r>
              <a:rPr lang="en-US" altLang="en-US" dirty="0"/>
              <a:t>8 CCR 3395- Heat Illness Prevention</a:t>
            </a:r>
          </a:p>
          <a:p>
            <a:pPr eaLnBrk="1" hangingPunct="1"/>
            <a:r>
              <a:rPr lang="en-US" altLang="en-US" dirty="0"/>
              <a:t>Applies to outdoor places of employment with heat illness potential</a:t>
            </a:r>
          </a:p>
          <a:p>
            <a:pPr eaLnBrk="1" hangingPunct="1"/>
            <a:r>
              <a:rPr lang="en-US" altLang="en-US" dirty="0"/>
              <a:t>Requirements</a:t>
            </a:r>
          </a:p>
          <a:p>
            <a:pPr lvl="1" eaLnBrk="1" hangingPunct="1"/>
            <a:r>
              <a:rPr lang="en-US" altLang="en-US" dirty="0"/>
              <a:t>Heat illness prevention training for employees</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10711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Risk Factors for Heat Illness</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28800"/>
            <a:ext cx="10515600" cy="4013518"/>
          </a:xfrm>
        </p:spPr>
        <p:txBody>
          <a:bodyPr/>
          <a:lstStyle/>
          <a:p>
            <a:pPr eaLnBrk="1" hangingPunct="1">
              <a:lnSpc>
                <a:spcPct val="90000"/>
              </a:lnSpc>
            </a:pPr>
            <a:r>
              <a:rPr lang="en-US" altLang="en-US" sz="2400" dirty="0"/>
              <a:t>Weather conditions</a:t>
            </a:r>
          </a:p>
          <a:p>
            <a:pPr lvl="1" eaLnBrk="1" hangingPunct="1">
              <a:lnSpc>
                <a:spcPct val="90000"/>
              </a:lnSpc>
            </a:pPr>
            <a:r>
              <a:rPr lang="en-US" altLang="en-US" sz="2000" dirty="0"/>
              <a:t>Higher temperatures</a:t>
            </a:r>
          </a:p>
          <a:p>
            <a:pPr lvl="1" eaLnBrk="1" hangingPunct="1">
              <a:lnSpc>
                <a:spcPct val="90000"/>
              </a:lnSpc>
            </a:pPr>
            <a:r>
              <a:rPr lang="en-US" altLang="en-US" sz="2000" dirty="0"/>
              <a:t>Higher humidity</a:t>
            </a:r>
          </a:p>
          <a:p>
            <a:pPr lvl="1" eaLnBrk="1" hangingPunct="1">
              <a:lnSpc>
                <a:spcPct val="90000"/>
              </a:lnSpc>
            </a:pPr>
            <a:r>
              <a:rPr lang="en-US" altLang="en-US" sz="2000" dirty="0"/>
              <a:t>Air movement</a:t>
            </a:r>
          </a:p>
          <a:p>
            <a:pPr lvl="1" eaLnBrk="1" hangingPunct="1">
              <a:lnSpc>
                <a:spcPct val="90000"/>
              </a:lnSpc>
            </a:pPr>
            <a:r>
              <a:rPr lang="en-US" altLang="en-US" sz="2000" dirty="0"/>
              <a:t>High radiant heat (e.g. sunshine)</a:t>
            </a:r>
          </a:p>
          <a:p>
            <a:pPr lvl="1" eaLnBrk="1" hangingPunct="1">
              <a:lnSpc>
                <a:spcPct val="90000"/>
              </a:lnSpc>
            </a:pPr>
            <a:r>
              <a:rPr lang="en-US" altLang="en-US" sz="2000" dirty="0"/>
              <a:t>High conductive heat (e.g. ground)</a:t>
            </a:r>
          </a:p>
          <a:p>
            <a:pPr eaLnBrk="1" hangingPunct="1">
              <a:lnSpc>
                <a:spcPct val="90000"/>
              </a:lnSpc>
              <a:buFontTx/>
              <a:buNone/>
            </a:pPr>
            <a:endParaRPr lang="en-US" altLang="en-US" sz="2400" dirty="0"/>
          </a:p>
          <a:p>
            <a:pPr eaLnBrk="1" hangingPunct="1">
              <a:lnSpc>
                <a:spcPct val="90000"/>
              </a:lnSpc>
            </a:pPr>
            <a:r>
              <a:rPr lang="en-US" altLang="en-US" sz="2400" dirty="0"/>
              <a:t>Higher intensity and/or duration of physical activity</a:t>
            </a:r>
          </a:p>
          <a:p>
            <a:pPr lvl="1" eaLnBrk="1" hangingPunct="1">
              <a:lnSpc>
                <a:spcPct val="90000"/>
              </a:lnSpc>
              <a:buFontTx/>
              <a:buNone/>
            </a:pPr>
            <a:endParaRPr lang="en-US" altLang="en-US" sz="2000" dirty="0"/>
          </a:p>
          <a:p>
            <a:pPr eaLnBrk="1" hangingPunct="1">
              <a:lnSpc>
                <a:spcPct val="90000"/>
              </a:lnSpc>
            </a:pPr>
            <a:r>
              <a:rPr lang="en-US" altLang="en-US" sz="2400" u="sng" dirty="0"/>
              <a:t>PPE/ clothing can be a factor (i.e., </a:t>
            </a:r>
            <a:r>
              <a:rPr lang="en-US" altLang="en-US" sz="2400" u="sng" dirty="0" err="1"/>
              <a:t>tyvek</a:t>
            </a:r>
            <a:r>
              <a:rPr lang="en-US" altLang="en-US" sz="2400" u="sng" dirty="0"/>
              <a:t> coveralls) </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46224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Job Risk Factors</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28800"/>
            <a:ext cx="10515600" cy="4013518"/>
          </a:xfrm>
        </p:spPr>
        <p:txBody>
          <a:bodyPr/>
          <a:lstStyle/>
          <a:p>
            <a:r>
              <a:rPr lang="en-US" altLang="en-US" dirty="0"/>
              <a:t>Work intensity</a:t>
            </a:r>
          </a:p>
          <a:p>
            <a:r>
              <a:rPr lang="en-US" altLang="en-US" dirty="0"/>
              <a:t>Work duration</a:t>
            </a:r>
          </a:p>
          <a:p>
            <a:r>
              <a:rPr lang="en-US" altLang="en-US" dirty="0"/>
              <a:t>Location (roof, road, enclosure)</a:t>
            </a:r>
          </a:p>
          <a:p>
            <a:r>
              <a:rPr lang="en-US" altLang="en-US" dirty="0"/>
              <a:t>Clothing (weight, impermeability)</a:t>
            </a:r>
          </a:p>
          <a:p>
            <a:r>
              <a:rPr lang="en-US" altLang="en-US" dirty="0"/>
              <a:t>Respiratory protection</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70312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Personal Risk Factors</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28800"/>
            <a:ext cx="10515600" cy="4013518"/>
          </a:xfrm>
        </p:spPr>
        <p:txBody>
          <a:bodyPr/>
          <a:lstStyle/>
          <a:p>
            <a:pPr eaLnBrk="1" hangingPunct="1">
              <a:lnSpc>
                <a:spcPct val="90000"/>
              </a:lnSpc>
            </a:pPr>
            <a:r>
              <a:rPr lang="en-US" altLang="en-US" dirty="0"/>
              <a:t>Poor physical condition*</a:t>
            </a:r>
          </a:p>
          <a:p>
            <a:pPr eaLnBrk="1" hangingPunct="1">
              <a:lnSpc>
                <a:spcPct val="90000"/>
              </a:lnSpc>
            </a:pPr>
            <a:r>
              <a:rPr lang="en-US" altLang="en-US" dirty="0"/>
              <a:t>Older age</a:t>
            </a:r>
          </a:p>
          <a:p>
            <a:pPr eaLnBrk="1" hangingPunct="1">
              <a:lnSpc>
                <a:spcPct val="90000"/>
              </a:lnSpc>
            </a:pPr>
            <a:r>
              <a:rPr lang="en-US" altLang="en-US" dirty="0"/>
              <a:t>Degree of acclimatization</a:t>
            </a:r>
          </a:p>
          <a:p>
            <a:pPr eaLnBrk="1" hangingPunct="1">
              <a:lnSpc>
                <a:spcPct val="90000"/>
              </a:lnSpc>
            </a:pPr>
            <a:r>
              <a:rPr lang="en-US" altLang="en-US" dirty="0"/>
              <a:t>Low water consumption</a:t>
            </a:r>
          </a:p>
          <a:p>
            <a:pPr eaLnBrk="1" hangingPunct="1">
              <a:lnSpc>
                <a:spcPct val="90000"/>
              </a:lnSpc>
            </a:pPr>
            <a:r>
              <a:rPr lang="en-US" altLang="en-US" dirty="0"/>
              <a:t>Some medications*</a:t>
            </a:r>
          </a:p>
          <a:p>
            <a:pPr eaLnBrk="1" hangingPunct="1">
              <a:lnSpc>
                <a:spcPct val="90000"/>
              </a:lnSpc>
            </a:pPr>
            <a:r>
              <a:rPr lang="en-US" altLang="en-US" dirty="0"/>
              <a:t>Use of alcohol/drugs</a:t>
            </a:r>
          </a:p>
          <a:p>
            <a:pPr eaLnBrk="1" hangingPunct="1">
              <a:lnSpc>
                <a:spcPct val="90000"/>
              </a:lnSpc>
              <a:buFontTx/>
              <a:buNone/>
            </a:pPr>
            <a:endParaRPr lang="en-US" altLang="en-US" dirty="0"/>
          </a:p>
          <a:p>
            <a:pPr eaLnBrk="1" hangingPunct="1">
              <a:lnSpc>
                <a:spcPct val="90000"/>
              </a:lnSpc>
              <a:buFontTx/>
              <a:buNone/>
            </a:pPr>
            <a:r>
              <a:rPr lang="en-US" altLang="en-US" sz="2000" dirty="0"/>
              <a:t>*  Recommend checking w/ personal physician about heat illness risk</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1425254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838200" y="365126"/>
            <a:ext cx="10515600" cy="1105866"/>
          </a:xfrm>
        </p:spPr>
        <p:txBody>
          <a:bodyPr>
            <a:normAutofit fontScale="90000"/>
          </a:bodyPr>
          <a:lstStyle/>
          <a:p>
            <a:br>
              <a:rPr lang="en-US" dirty="0"/>
            </a:br>
            <a:r>
              <a:rPr lang="en-US" dirty="0"/>
              <a:t>Management is to: </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28800"/>
            <a:ext cx="10515600" cy="4013518"/>
          </a:xfrm>
        </p:spPr>
        <p:txBody>
          <a:bodyPr>
            <a:normAutofit fontScale="85000" lnSpcReduction="20000"/>
          </a:bodyPr>
          <a:lstStyle/>
          <a:p>
            <a:r>
              <a:rPr lang="en-US" sz="2800" dirty="0"/>
              <a:t>Identify all employees who are required to work outdoors where heat illness could occur and identify the supervisor of the employees. </a:t>
            </a:r>
          </a:p>
          <a:p>
            <a:r>
              <a:rPr lang="en-US" sz="2800" dirty="0"/>
              <a:t>Ensure that adequate potable water, ice and shade are available when the environmental risk factors for heat illness are present. </a:t>
            </a:r>
          </a:p>
          <a:p>
            <a:r>
              <a:rPr lang="en-US" sz="2800" dirty="0"/>
              <a:t>Provide appropriate Personal Protective Equipment (PPE). </a:t>
            </a:r>
          </a:p>
          <a:p>
            <a:r>
              <a:rPr lang="en-US" sz="2800" dirty="0"/>
              <a:t>Ensure that all affected employees and supervisors have received proper training on heat illness prevention. </a:t>
            </a:r>
          </a:p>
          <a:p>
            <a:r>
              <a:rPr lang="en-US" sz="2800" dirty="0"/>
              <a:t>Provide or identify a location and supplies where water coolers can be adequately cleaned, sanitized and dried per the instructions </a:t>
            </a:r>
          </a:p>
          <a:p>
            <a:r>
              <a:rPr lang="en-US" sz="2800" dirty="0"/>
              <a:t>Request emergency medical services in the event assistance is required. </a:t>
            </a:r>
          </a:p>
          <a:p>
            <a:r>
              <a:rPr lang="en-US" sz="2800" dirty="0"/>
              <a:t>Periodically audit their department’s adherence to the Heat Illness Prevention Policy to ensure compliance. </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1265406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normAutofit fontScale="90000"/>
          </a:bodyPr>
          <a:lstStyle/>
          <a:p>
            <a:br>
              <a:rPr lang="en-US" dirty="0"/>
            </a:br>
            <a:r>
              <a:rPr lang="en-US" dirty="0"/>
              <a:t>Affected Employees Are To Do The Following: </a:t>
            </a:r>
            <a:br>
              <a:rPr lang="en-US" dirty="0"/>
            </a:b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28800"/>
            <a:ext cx="10515600" cy="4013518"/>
          </a:xfrm>
        </p:spPr>
        <p:txBody>
          <a:bodyPr/>
          <a:lstStyle/>
          <a:p>
            <a:r>
              <a:rPr lang="en-US" dirty="0"/>
              <a:t>Have drinking water and/or electrolyte replacement drinks available at all times when the environmental risk factors for heat illness are present.</a:t>
            </a:r>
          </a:p>
          <a:p>
            <a:r>
              <a:rPr lang="en-US" dirty="0"/>
              <a:t>Have access to a cool/shaded area to prevent or recover from heat related symptoms. </a:t>
            </a:r>
          </a:p>
          <a:p>
            <a:r>
              <a:rPr lang="en-US" dirty="0"/>
              <a:t>Know the signs and symptoms of heat illnesses and monitor their own physical condition and that of their co-workers. </a:t>
            </a:r>
          </a:p>
          <a:p>
            <a:r>
              <a:rPr lang="en-US" dirty="0"/>
              <a:t>Report any heat related illness symptoms to their supervisor. </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327016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altLang="en-US" dirty="0"/>
              <a:t>How the Body Handles Heat</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28800"/>
            <a:ext cx="10515600" cy="4013518"/>
          </a:xfrm>
        </p:spPr>
        <p:txBody>
          <a:bodyPr/>
          <a:lstStyle/>
          <a:p>
            <a:pPr eaLnBrk="1" hangingPunct="1"/>
            <a:r>
              <a:rPr lang="en-US" altLang="en-US" dirty="0"/>
              <a:t>The body tries to keep a constant internal temperature</a:t>
            </a:r>
          </a:p>
          <a:p>
            <a:pPr eaLnBrk="1" hangingPunct="1"/>
            <a:r>
              <a:rPr lang="en-US" altLang="en-US" dirty="0"/>
              <a:t>As internal temperature rises from activity, the body cools itself by:</a:t>
            </a:r>
          </a:p>
          <a:p>
            <a:pPr lvl="1" eaLnBrk="1" hangingPunct="1"/>
            <a:r>
              <a:rPr lang="en-US" altLang="en-US" dirty="0"/>
              <a:t>Increasing blood flow to skin surface</a:t>
            </a:r>
          </a:p>
          <a:p>
            <a:pPr lvl="1" eaLnBrk="1" hangingPunct="1"/>
            <a:r>
              <a:rPr lang="en-US" altLang="en-US" dirty="0"/>
              <a:t>Releasing sweat onto skin surface</a:t>
            </a:r>
          </a:p>
          <a:p>
            <a:pPr eaLnBrk="1" hangingPunct="1"/>
            <a:r>
              <a:rPr lang="en-US" altLang="en-US" dirty="0"/>
              <a:t>When the body can no longer cool off, mild symptoms of heat illness can </a:t>
            </a:r>
            <a:r>
              <a:rPr lang="en-US" altLang="en-US" u="sng" dirty="0"/>
              <a:t>quickly</a:t>
            </a:r>
            <a:r>
              <a:rPr lang="en-US" altLang="en-US" dirty="0"/>
              <a:t> turn serious and life-threatening </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4002013063"/>
      </p:ext>
    </p:extLst>
  </p:cSld>
  <p:clrMapOvr>
    <a:masterClrMapping/>
  </p:clrMapOvr>
</p:sld>
</file>

<file path=ppt/theme/theme1.xml><?xml version="1.0" encoding="utf-8"?>
<a:theme xmlns:a="http://schemas.openxmlformats.org/drawingml/2006/main" name="Office Theme">
  <a:themeElements>
    <a:clrScheme name="Maricopa County Colors">
      <a:dk1>
        <a:srgbClr val="131D28"/>
      </a:dk1>
      <a:lt1>
        <a:srgbClr val="F1F4F7"/>
      </a:lt1>
      <a:dk2>
        <a:srgbClr val="022F3A"/>
      </a:dk2>
      <a:lt2>
        <a:srgbClr val="F1F4F7"/>
      </a:lt2>
      <a:accent1>
        <a:srgbClr val="132048"/>
      </a:accent1>
      <a:accent2>
        <a:srgbClr val="F26724"/>
      </a:accent2>
      <a:accent3>
        <a:srgbClr val="1E988A"/>
      </a:accent3>
      <a:accent4>
        <a:srgbClr val="D8DFE1"/>
      </a:accent4>
      <a:accent5>
        <a:srgbClr val="FAA21B"/>
      </a:accent5>
      <a:accent6>
        <a:srgbClr val="0070B9"/>
      </a:accent6>
      <a:hlink>
        <a:srgbClr val="0070B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icopa County HR PowerPoint Template.pptx" id="{B09C6D01-2BD4-49D7-820C-73945E0A7828}" vid="{30AC3256-7AD7-45BD-B402-C0A0EEE003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ad516b6-5e60-427c-84cb-93088935647c" xsi:nil="true"/>
    <Category xmlns="2fb2c50e-46ed-4a58-ac00-7cbd040eb83d" xsi:nil="true"/>
    <lcf76f155ced4ddcb4097134ff3c332f xmlns="2fb2c50e-46ed-4a58-ac00-7cbd040eb83d">
      <Terms xmlns="http://schemas.microsoft.com/office/infopath/2007/PartnerControls"/>
    </lcf76f155ced4ddcb4097134ff3c332f>
    <SharedWithUsers xmlns="cad516b6-5e60-427c-84cb-93088935647c">
      <UserInfo>
        <DisplayName>Aimee Rhoads (MHR)</DisplayName>
        <AccountId>187</AccountId>
        <AccountType/>
      </UserInfo>
      <UserInfo>
        <DisplayName>Nia Rushing (MHR)</DisplayName>
        <AccountId>193</AccountId>
        <AccountType/>
      </UserInfo>
      <UserInfo>
        <DisplayName>Mike Koiv (MHR)</DisplayName>
        <AccountId>90</AccountId>
        <AccountType/>
      </UserInfo>
      <UserInfo>
        <DisplayName>Stephanie Coombs (OME)</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2671A59D9F1140A627C7D7A2B1F4F0" ma:contentTypeVersion="16" ma:contentTypeDescription="Create a new document." ma:contentTypeScope="" ma:versionID="b3000bfbd4926ff1e46fb7471ec38fcb">
  <xsd:schema xmlns:xsd="http://www.w3.org/2001/XMLSchema" xmlns:xs="http://www.w3.org/2001/XMLSchema" xmlns:p="http://schemas.microsoft.com/office/2006/metadata/properties" xmlns:ns2="2fb2c50e-46ed-4a58-ac00-7cbd040eb83d" xmlns:ns3="cad516b6-5e60-427c-84cb-93088935647c" targetNamespace="http://schemas.microsoft.com/office/2006/metadata/properties" ma:root="true" ma:fieldsID="51e49a194e4097343d3d3b6587064286" ns2:_="" ns3:_="">
    <xsd:import namespace="2fb2c50e-46ed-4a58-ac00-7cbd040eb83d"/>
    <xsd:import namespace="cad516b6-5e60-427c-84cb-9308893564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Category" minOccurs="0"/>
                <xsd:element ref="ns2:MediaServiceObjectDetectorVersions" minOccurs="0"/>
                <xsd:element ref="ns2:MediaLengthInSeconds" minOccurs="0"/>
                <xsd:element ref="ns2:MediaServiceLocation"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b2c50e-46ed-4a58-ac00-7cbd040eb8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bd39d38-0a20-4b23-b9d1-24d24ed51b3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Category" ma:index="18" nillable="true" ma:displayName="Category" ma:format="Dropdown" ma:internalName="Category">
      <xsd:simpleType>
        <xsd:restriction base="dms:Text">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d516b6-5e60-427c-84cb-9308893564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4ffcbbf-cdc4-46e4-99cf-36d6a464eaf8}" ma:internalName="TaxCatchAll" ma:showField="CatchAllData" ma:web="cad516b6-5e60-427c-84cb-9308893564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76BBFF-CC84-4AD9-A74F-BD14AA53305F}">
  <ds:schemaRefs>
    <ds:schemaRef ds:uri="http://schemas.microsoft.com/office/2006/metadata/properties"/>
    <ds:schemaRef ds:uri="http://schemas.microsoft.com/office/infopath/2007/PartnerControls"/>
    <ds:schemaRef ds:uri="1f224134-23e5-4a25-a84a-84a74549be43"/>
    <ds:schemaRef ds:uri="cad516b6-5e60-427c-84cb-93088935647c"/>
  </ds:schemaRefs>
</ds:datastoreItem>
</file>

<file path=customXml/itemProps2.xml><?xml version="1.0" encoding="utf-8"?>
<ds:datastoreItem xmlns:ds="http://schemas.openxmlformats.org/officeDocument/2006/customXml" ds:itemID="{C2229C00-8703-41F8-B165-E79AD3F9C986}"/>
</file>

<file path=customXml/itemProps3.xml><?xml version="1.0" encoding="utf-8"?>
<ds:datastoreItem xmlns:ds="http://schemas.openxmlformats.org/officeDocument/2006/customXml" ds:itemID="{B10BCF73-F218-4AEF-91A1-2A35971A72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Maricopa County PowerPoint Template-editable-logo</Template>
  <TotalTime>28</TotalTime>
  <Words>2030</Words>
  <Application>Microsoft Office PowerPoint</Application>
  <PresentationFormat>Widescreen</PresentationFormat>
  <Paragraphs>197</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Helvetica</vt:lpstr>
      <vt:lpstr>Poppins</vt:lpstr>
      <vt:lpstr>Roboto</vt:lpstr>
      <vt:lpstr>Office Theme</vt:lpstr>
      <vt:lpstr>Workplace Heat Illness Prevention</vt:lpstr>
      <vt:lpstr>Outline</vt:lpstr>
      <vt:lpstr>OSHA Standard</vt:lpstr>
      <vt:lpstr>Risk Factors for Heat Illness</vt:lpstr>
      <vt:lpstr>Job Risk Factors</vt:lpstr>
      <vt:lpstr>Personal Risk Factors</vt:lpstr>
      <vt:lpstr> Management is to: </vt:lpstr>
      <vt:lpstr> Affected Employees Are To Do The Following:  </vt:lpstr>
      <vt:lpstr>How the Body Handles Heat</vt:lpstr>
      <vt:lpstr>Heat by itself can be a serious health threat and even more so when it is combined with humidity such as during the monsoon season. Take the following precautions to prevent heat related illnesses</vt:lpstr>
      <vt:lpstr>Heat Exhaustion</vt:lpstr>
      <vt:lpstr>Heat Exhaustion</vt:lpstr>
      <vt:lpstr>Heat Exhaustion</vt:lpstr>
      <vt:lpstr>Heat Cramps </vt:lpstr>
      <vt:lpstr>Heat Rash</vt:lpstr>
      <vt:lpstr>Heat Stroke</vt:lpstr>
      <vt:lpstr>Emergency Response Procedures</vt:lpstr>
      <vt:lpstr>Stay hydrated:  Don’t forget to drink!</vt:lpstr>
      <vt:lpstr>Proper fluid intake is essential to preventing heat related illnesses.</vt:lpstr>
      <vt:lpstr>Cool down in the shade</vt:lpstr>
      <vt:lpstr>The sun’s light contains ultraviolet (UV) light. It can cause injuries as mild as sunburn or as severe as skin cancer. It is important to prevent sunburn since this limits the ability of the skin to cool off the body by evaporation. To adequately block UV light, follow the instructions below:</vt:lpstr>
      <vt:lpstr>Work Planning and Supervision</vt:lpstr>
      <vt:lpstr>Work Planning and Supervision</vt:lpstr>
      <vt:lpstr>Work Planning and Supervision</vt:lpstr>
      <vt:lpstr>Training</vt:lpstr>
      <vt:lpstr>Training</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Jeff Johnston (OME)</dc:creator>
  <cp:lastModifiedBy>Katherine Cochrane (OME)</cp:lastModifiedBy>
  <cp:revision>5</cp:revision>
  <dcterms:created xsi:type="dcterms:W3CDTF">2023-03-07T17:06:39Z</dcterms:created>
  <dcterms:modified xsi:type="dcterms:W3CDTF">2023-03-26T16:00:48Z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0x010100512671A59D9F1140A627C7D7A2B1F4F0</vt:lpwstr>
  </property>
  <property fmtid="{D5CDD505-2E9C-101B-9397-08002B2CF9AE}" pid="3" name="MediaServiceImageTags">
    <vt:lpwstr/>
  </property>
</Properties>
</file>