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40" r:id="rId5"/>
  </p:sldMasterIdLst>
  <p:notesMasterIdLst>
    <p:notesMasterId r:id="rId40"/>
  </p:notesMasterIdLst>
  <p:handoutMasterIdLst>
    <p:handoutMasterId r:id="rId41"/>
  </p:handoutMasterIdLst>
  <p:sldIdLst>
    <p:sldId id="309" r:id="rId6"/>
    <p:sldId id="257" r:id="rId7"/>
    <p:sldId id="263" r:id="rId8"/>
    <p:sldId id="310" r:id="rId9"/>
    <p:sldId id="266" r:id="rId10"/>
    <p:sldId id="270" r:id="rId11"/>
    <p:sldId id="311" r:id="rId12"/>
    <p:sldId id="258" r:id="rId13"/>
    <p:sldId id="319" r:id="rId14"/>
    <p:sldId id="271" r:id="rId15"/>
    <p:sldId id="312" r:id="rId16"/>
    <p:sldId id="268" r:id="rId17"/>
    <p:sldId id="277" r:id="rId18"/>
    <p:sldId id="260" r:id="rId19"/>
    <p:sldId id="306" r:id="rId20"/>
    <p:sldId id="264" r:id="rId21"/>
    <p:sldId id="307" r:id="rId22"/>
    <p:sldId id="275" r:id="rId23"/>
    <p:sldId id="273" r:id="rId24"/>
    <p:sldId id="313" r:id="rId25"/>
    <p:sldId id="279" r:id="rId26"/>
    <p:sldId id="274" r:id="rId27"/>
    <p:sldId id="305" r:id="rId28"/>
    <p:sldId id="287" r:id="rId29"/>
    <p:sldId id="290" r:id="rId30"/>
    <p:sldId id="314" r:id="rId31"/>
    <p:sldId id="316" r:id="rId32"/>
    <p:sldId id="292" r:id="rId33"/>
    <p:sldId id="289" r:id="rId34"/>
    <p:sldId id="284" r:id="rId35"/>
    <p:sldId id="318" r:id="rId36"/>
    <p:sldId id="308" r:id="rId37"/>
    <p:sldId id="296" r:id="rId38"/>
    <p:sldId id="317"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ouse - MEDEX" initials="MR-M" lastIdx="5" clrIdx="0">
    <p:extLst>
      <p:ext uri="{19B8F6BF-5375-455C-9EA6-DF929625EA0E}">
        <p15:presenceInfo xmlns:p15="http://schemas.microsoft.com/office/powerpoint/2012/main" userId="S-1-5-21-1715567821-484763869-839522115-3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4" autoAdjust="0"/>
    <p:restoredTop sz="94660"/>
  </p:normalViewPr>
  <p:slideViewPr>
    <p:cSldViewPr snapToGrid="0" showGuides="1">
      <p:cViewPr varScale="1">
        <p:scale>
          <a:sx n="81" d="100"/>
          <a:sy n="81" d="100"/>
        </p:scale>
        <p:origin x="24"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19.jpeg"/></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0C490-E98A-4600-811F-598A0242A7C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8F9DDF2-9891-4798-9F10-295B1FFE9412}">
      <dgm:prSet phldrT="[Text]"/>
      <dgm:spPr/>
      <dgm:t>
        <a:bodyPr/>
        <a:lstStyle/>
        <a:p>
          <a:r>
            <a:rPr lang="en-US" b="1" dirty="0">
              <a:latin typeface="Roboto" panose="02000000000000000000" pitchFamily="2" charset="0"/>
              <a:ea typeface="Roboto" panose="02000000000000000000" pitchFamily="2" charset="0"/>
            </a:rPr>
            <a:t>Report of Death</a:t>
          </a:r>
        </a:p>
      </dgm:t>
    </dgm:pt>
    <dgm:pt modelId="{8999107B-1550-4EA6-BE33-5A894C005FFA}" type="parTrans" cxnId="{86B7FD97-CEAA-491F-8EF7-707E3FD9BA82}">
      <dgm:prSet/>
      <dgm:spPr/>
      <dgm:t>
        <a:bodyPr/>
        <a:lstStyle/>
        <a:p>
          <a:endParaRPr lang="en-US"/>
        </a:p>
      </dgm:t>
    </dgm:pt>
    <dgm:pt modelId="{D6355301-EDA9-4F1D-B12A-7D64D81DC1BB}" type="sibTrans" cxnId="{86B7FD97-CEAA-491F-8EF7-707E3FD9BA82}">
      <dgm:prSet/>
      <dgm:spPr/>
      <dgm:t>
        <a:bodyPr/>
        <a:lstStyle/>
        <a:p>
          <a:endParaRPr lang="en-US"/>
        </a:p>
      </dgm:t>
    </dgm:pt>
    <dgm:pt modelId="{47F27AF3-4168-43A3-9908-A9E551A36ACD}">
      <dgm:prSet phldrT="[Text]"/>
      <dgm:spPr/>
      <dgm:t>
        <a:bodyPr/>
        <a:lstStyle/>
        <a:p>
          <a:r>
            <a:rPr lang="en-US" b="1" dirty="0">
              <a:latin typeface="Roboto" panose="02000000000000000000" pitchFamily="2" charset="0"/>
              <a:ea typeface="Roboto" panose="02000000000000000000" pitchFamily="2" charset="0"/>
            </a:rPr>
            <a:t>MDI Investigation</a:t>
          </a:r>
        </a:p>
      </dgm:t>
    </dgm:pt>
    <dgm:pt modelId="{97415CAE-2AB1-4D37-B231-AD7A21F59576}" type="parTrans" cxnId="{274CF4E6-C8C4-4584-B338-51509337D51F}">
      <dgm:prSet/>
      <dgm:spPr/>
      <dgm:t>
        <a:bodyPr/>
        <a:lstStyle/>
        <a:p>
          <a:endParaRPr lang="en-US"/>
        </a:p>
      </dgm:t>
    </dgm:pt>
    <dgm:pt modelId="{CF6BEAA2-6262-470A-AD4B-3AAB9DE9BDF4}" type="sibTrans" cxnId="{274CF4E6-C8C4-4584-B338-51509337D51F}">
      <dgm:prSet/>
      <dgm:spPr/>
      <dgm:t>
        <a:bodyPr/>
        <a:lstStyle/>
        <a:p>
          <a:endParaRPr lang="en-US"/>
        </a:p>
      </dgm:t>
    </dgm:pt>
    <dgm:pt modelId="{EA5E6D20-9FF5-47B7-A207-8C30EE26E503}">
      <dgm:prSet phldrT="[Text]"/>
      <dgm:spPr/>
      <dgm:t>
        <a:bodyPr/>
        <a:lstStyle/>
        <a:p>
          <a:r>
            <a:rPr lang="en-US" b="1" dirty="0">
              <a:latin typeface="Roboto" panose="02000000000000000000" pitchFamily="2" charset="0"/>
              <a:ea typeface="Roboto" panose="02000000000000000000" pitchFamily="2" charset="0"/>
            </a:rPr>
            <a:t>Exam</a:t>
          </a:r>
        </a:p>
      </dgm:t>
    </dgm:pt>
    <dgm:pt modelId="{93FB7468-CFB7-4A1F-BD1E-63D9489BFE21}" type="parTrans" cxnId="{677198E4-5F78-4C70-90F5-F1DAC8AEF935}">
      <dgm:prSet/>
      <dgm:spPr/>
      <dgm:t>
        <a:bodyPr/>
        <a:lstStyle/>
        <a:p>
          <a:endParaRPr lang="en-US"/>
        </a:p>
      </dgm:t>
    </dgm:pt>
    <dgm:pt modelId="{15D087A8-C5D5-424C-A837-89D90C010F80}" type="sibTrans" cxnId="{677198E4-5F78-4C70-90F5-F1DAC8AEF935}">
      <dgm:prSet/>
      <dgm:spPr/>
      <dgm:t>
        <a:bodyPr/>
        <a:lstStyle/>
        <a:p>
          <a:endParaRPr lang="en-US"/>
        </a:p>
      </dgm:t>
    </dgm:pt>
    <dgm:pt modelId="{AF610C3B-8A04-4D79-BB3E-EE8D4FA755E3}">
      <dgm:prSet phldrT="[Text]"/>
      <dgm:spPr/>
      <dgm:t>
        <a:bodyPr/>
        <a:lstStyle/>
        <a:p>
          <a:r>
            <a:rPr lang="en-US" b="1" dirty="0">
              <a:latin typeface="Roboto" panose="02000000000000000000" pitchFamily="2" charset="0"/>
              <a:ea typeface="Roboto" panose="02000000000000000000" pitchFamily="2" charset="0"/>
            </a:rPr>
            <a:t>Toxicology and Histology</a:t>
          </a:r>
        </a:p>
      </dgm:t>
    </dgm:pt>
    <dgm:pt modelId="{9A5AB12F-FCC7-46C5-9A87-CADD318C4E2B}" type="parTrans" cxnId="{511D06BB-C791-429D-BACB-548121012CDD}">
      <dgm:prSet/>
      <dgm:spPr/>
      <dgm:t>
        <a:bodyPr/>
        <a:lstStyle/>
        <a:p>
          <a:endParaRPr lang="en-US"/>
        </a:p>
      </dgm:t>
    </dgm:pt>
    <dgm:pt modelId="{053A0356-5F63-4478-858D-2DA84F2D5392}" type="sibTrans" cxnId="{511D06BB-C791-429D-BACB-548121012CDD}">
      <dgm:prSet/>
      <dgm:spPr/>
      <dgm:t>
        <a:bodyPr/>
        <a:lstStyle/>
        <a:p>
          <a:endParaRPr lang="en-US"/>
        </a:p>
      </dgm:t>
    </dgm:pt>
    <dgm:pt modelId="{AC5FD8C2-C060-48BE-9FCA-A60B9F7EFA41}">
      <dgm:prSet phldrT="[Text]"/>
      <dgm:spPr/>
      <dgm:t>
        <a:bodyPr/>
        <a:lstStyle/>
        <a:p>
          <a:r>
            <a:rPr lang="en-US" b="1" dirty="0">
              <a:latin typeface="Roboto" panose="02000000000000000000" pitchFamily="2" charset="0"/>
              <a:ea typeface="Roboto" panose="02000000000000000000" pitchFamily="2" charset="0"/>
            </a:rPr>
            <a:t>Report Completion</a:t>
          </a:r>
        </a:p>
      </dgm:t>
    </dgm:pt>
    <dgm:pt modelId="{400C3889-D22F-4D49-8E19-3D6E52CFF6D9}" type="parTrans" cxnId="{06B84C0F-255E-478D-9C6C-4B6F30877D8B}">
      <dgm:prSet/>
      <dgm:spPr/>
      <dgm:t>
        <a:bodyPr/>
        <a:lstStyle/>
        <a:p>
          <a:endParaRPr lang="en-US"/>
        </a:p>
      </dgm:t>
    </dgm:pt>
    <dgm:pt modelId="{BE886B97-87DB-4E13-B723-9CA879310399}" type="sibTrans" cxnId="{06B84C0F-255E-478D-9C6C-4B6F30877D8B}">
      <dgm:prSet/>
      <dgm:spPr/>
      <dgm:t>
        <a:bodyPr/>
        <a:lstStyle/>
        <a:p>
          <a:endParaRPr lang="en-US"/>
        </a:p>
      </dgm:t>
    </dgm:pt>
    <dgm:pt modelId="{44B21B0A-16ED-4AEE-8C7C-01DF124CD3A2}">
      <dgm:prSet phldrT="[Text]" custT="1"/>
      <dgm:spPr/>
      <dgm:t>
        <a:bodyPr/>
        <a:lstStyle/>
        <a:p>
          <a:r>
            <a:rPr lang="en-US" sz="1400" dirty="0">
              <a:solidFill>
                <a:schemeClr val="bg1"/>
              </a:solidFill>
              <a:latin typeface="Roboto" panose="02000000000000000000" pitchFamily="2" charset="0"/>
              <a:ea typeface="Roboto" panose="02000000000000000000" pitchFamily="2" charset="0"/>
            </a:rPr>
            <a:t>At the direction of the Medical Examiner, samples are sent for toxicology testing and histology slides are created for ME review</a:t>
          </a:r>
        </a:p>
      </dgm:t>
    </dgm:pt>
    <dgm:pt modelId="{D4D8414C-5635-40A6-840B-FDA2CF086B06}" type="parTrans" cxnId="{B0FE3074-FDCD-4D2E-949F-22D999969BBB}">
      <dgm:prSet/>
      <dgm:spPr/>
      <dgm:t>
        <a:bodyPr/>
        <a:lstStyle/>
        <a:p>
          <a:endParaRPr lang="en-US"/>
        </a:p>
      </dgm:t>
    </dgm:pt>
    <dgm:pt modelId="{F84C4BD1-CAE1-4D01-9B8E-418905785826}" type="sibTrans" cxnId="{B0FE3074-FDCD-4D2E-949F-22D999969BBB}">
      <dgm:prSet/>
      <dgm:spPr/>
      <dgm:t>
        <a:bodyPr/>
        <a:lstStyle/>
        <a:p>
          <a:endParaRPr lang="en-US"/>
        </a:p>
      </dgm:t>
    </dgm:pt>
    <dgm:pt modelId="{7DE0448E-C098-4C9A-8F09-81982BA7A7D2}">
      <dgm:prSet phldrT="[Text]" custT="1"/>
      <dgm:spPr/>
      <dgm:t>
        <a:bodyPr/>
        <a:lstStyle/>
        <a:p>
          <a:r>
            <a:rPr lang="en-US" sz="1400" dirty="0">
              <a:solidFill>
                <a:schemeClr val="bg1"/>
              </a:solidFill>
              <a:latin typeface="Roboto" panose="02000000000000000000" pitchFamily="2" charset="0"/>
              <a:ea typeface="Roboto" panose="02000000000000000000" pitchFamily="2" charset="0"/>
            </a:rPr>
            <a:t>The Investigations section receives the initial report of death, begins the case in the CME system as an inquiry, and a Medicolegal Death Investigator (MDI) begins investigation</a:t>
          </a:r>
        </a:p>
      </dgm:t>
    </dgm:pt>
    <dgm:pt modelId="{540FDBB9-5BD6-4C32-9F63-FF2DB86B3B34}" type="parTrans" cxnId="{3C6E84DA-F319-42DA-8AE5-782ADDB4FD2B}">
      <dgm:prSet/>
      <dgm:spPr/>
      <dgm:t>
        <a:bodyPr/>
        <a:lstStyle/>
        <a:p>
          <a:endParaRPr lang="en-US"/>
        </a:p>
      </dgm:t>
    </dgm:pt>
    <dgm:pt modelId="{879AA9C0-EFDE-4E75-BDD7-33FBD8AA56B5}" type="sibTrans" cxnId="{3C6E84DA-F319-42DA-8AE5-782ADDB4FD2B}">
      <dgm:prSet/>
      <dgm:spPr/>
      <dgm:t>
        <a:bodyPr/>
        <a:lstStyle/>
        <a:p>
          <a:endParaRPr lang="en-US"/>
        </a:p>
      </dgm:t>
    </dgm:pt>
    <dgm:pt modelId="{A9CE0D75-9B05-40D3-B23A-C16FC9E8FF71}">
      <dgm:prSet phldrT="[Text]" custT="1"/>
      <dgm:spPr/>
      <dgm:t>
        <a:bodyPr/>
        <a:lstStyle/>
        <a:p>
          <a:r>
            <a:rPr lang="en-US" sz="1400" dirty="0">
              <a:solidFill>
                <a:schemeClr val="bg1"/>
              </a:solidFill>
              <a:latin typeface="Roboto" panose="02000000000000000000" pitchFamily="2" charset="0"/>
              <a:ea typeface="Roboto" panose="02000000000000000000" pitchFamily="2" charset="0"/>
            </a:rPr>
            <a:t>Upon receiving the report of death, the MDI begins to document investigative information, dispatch transport, and, as applicable, respond to the scene. The MDI continues to gather medical records and information from next of kin before and after the autopsy is completed until their investigative report is complete.</a:t>
          </a:r>
        </a:p>
      </dgm:t>
    </dgm:pt>
    <dgm:pt modelId="{98A5C96E-55B6-462E-BBCC-253B605D552A}" type="parTrans" cxnId="{21159AB8-1488-4F6E-ABE2-0382ED3994CE}">
      <dgm:prSet/>
      <dgm:spPr/>
      <dgm:t>
        <a:bodyPr/>
        <a:lstStyle/>
        <a:p>
          <a:endParaRPr lang="en-US"/>
        </a:p>
      </dgm:t>
    </dgm:pt>
    <dgm:pt modelId="{9B94FB2F-DCC0-4494-88E0-02B3FD04B96B}" type="sibTrans" cxnId="{21159AB8-1488-4F6E-ABE2-0382ED3994CE}">
      <dgm:prSet/>
      <dgm:spPr/>
      <dgm:t>
        <a:bodyPr/>
        <a:lstStyle/>
        <a:p>
          <a:endParaRPr lang="en-US"/>
        </a:p>
      </dgm:t>
    </dgm:pt>
    <dgm:pt modelId="{3931A15F-9415-47B0-9931-7CC661343E28}">
      <dgm:prSet phldrT="[Text]" custT="1"/>
      <dgm:spPr/>
      <dgm:t>
        <a:bodyPr/>
        <a:lstStyle/>
        <a:p>
          <a:r>
            <a:rPr lang="en-US" sz="1400" dirty="0">
              <a:solidFill>
                <a:schemeClr val="bg1"/>
              </a:solidFill>
              <a:latin typeface="Roboto" panose="02000000000000000000" pitchFamily="2" charset="0"/>
              <a:ea typeface="Roboto" panose="02000000000000000000" pitchFamily="2" charset="0"/>
            </a:rPr>
            <a:t>Within 72 hours, the Medical Examiner performs an autopsy, partial autopsy, or external examination of the body, dictating and documenting findings. The ME signs the death certificate. Following the exam, the ME’s dictated report is transcribed.</a:t>
          </a:r>
        </a:p>
      </dgm:t>
    </dgm:pt>
    <dgm:pt modelId="{6CFF22C5-7782-41AE-83AE-FDBB6648D9B7}" type="parTrans" cxnId="{6778F62E-95E5-48A3-B31B-9D236D5716BE}">
      <dgm:prSet/>
      <dgm:spPr/>
      <dgm:t>
        <a:bodyPr/>
        <a:lstStyle/>
        <a:p>
          <a:endParaRPr lang="en-US"/>
        </a:p>
      </dgm:t>
    </dgm:pt>
    <dgm:pt modelId="{CA75FFD8-866B-43BC-80AE-0DBCA96047F9}" type="sibTrans" cxnId="{6778F62E-95E5-48A3-B31B-9D236D5716BE}">
      <dgm:prSet/>
      <dgm:spPr/>
      <dgm:t>
        <a:bodyPr/>
        <a:lstStyle/>
        <a:p>
          <a:endParaRPr lang="en-US"/>
        </a:p>
      </dgm:t>
    </dgm:pt>
    <dgm:pt modelId="{06BA3726-8571-46C3-B728-C6D51682B21C}">
      <dgm:prSet phldrT="[Text]" custT="1"/>
      <dgm:spPr/>
      <dgm:t>
        <a:bodyPr/>
        <a:lstStyle/>
        <a:p>
          <a:r>
            <a:rPr lang="en-US" sz="1400" dirty="0">
              <a:solidFill>
                <a:schemeClr val="bg1"/>
              </a:solidFill>
              <a:latin typeface="Roboto" panose="02000000000000000000" pitchFamily="2" charset="0"/>
              <a:ea typeface="Roboto" panose="02000000000000000000" pitchFamily="2" charset="0"/>
            </a:rPr>
            <a:t>Generally, within 3 months, the final Medical Examiner report is completed by the ME and available to stakeholders</a:t>
          </a:r>
        </a:p>
      </dgm:t>
    </dgm:pt>
    <dgm:pt modelId="{F8145267-C1F0-4896-99C2-A17AEEA2B923}" type="parTrans" cxnId="{B0F0AC38-D430-45F3-9202-9F5A917B76D7}">
      <dgm:prSet/>
      <dgm:spPr/>
      <dgm:t>
        <a:bodyPr/>
        <a:lstStyle/>
        <a:p>
          <a:endParaRPr lang="en-US"/>
        </a:p>
      </dgm:t>
    </dgm:pt>
    <dgm:pt modelId="{BB28BF8D-4154-45E1-840E-22E901E54223}" type="sibTrans" cxnId="{B0F0AC38-D430-45F3-9202-9F5A917B76D7}">
      <dgm:prSet/>
      <dgm:spPr/>
      <dgm:t>
        <a:bodyPr/>
        <a:lstStyle/>
        <a:p>
          <a:endParaRPr lang="en-US"/>
        </a:p>
      </dgm:t>
    </dgm:pt>
    <dgm:pt modelId="{7FF5664A-B0D4-49C2-A0FA-7EF71BC16D30}" type="pres">
      <dgm:prSet presAssocID="{F880C490-E98A-4600-811F-598A0242A7C4}" presName="rootnode" presStyleCnt="0">
        <dgm:presLayoutVars>
          <dgm:chMax/>
          <dgm:chPref/>
          <dgm:dir/>
          <dgm:animLvl val="lvl"/>
        </dgm:presLayoutVars>
      </dgm:prSet>
      <dgm:spPr/>
    </dgm:pt>
    <dgm:pt modelId="{5C8F9A7D-9196-494F-B917-B4B57F100B68}" type="pres">
      <dgm:prSet presAssocID="{68F9DDF2-9891-4798-9F10-295B1FFE9412}" presName="composite" presStyleCnt="0"/>
      <dgm:spPr/>
    </dgm:pt>
    <dgm:pt modelId="{D319427C-8172-4489-95E3-80A1F38DA8A9}" type="pres">
      <dgm:prSet presAssocID="{68F9DDF2-9891-4798-9F10-295B1FFE9412}" presName="bentUpArrow1" presStyleLbl="alignImgPlace1" presStyleIdx="0" presStyleCnt="4" custLinFactNeighborX="-30708" custLinFactNeighborY="-71264"/>
      <dgm:spPr>
        <a:solidFill>
          <a:srgbClr val="F76207"/>
        </a:solidFill>
      </dgm:spPr>
    </dgm:pt>
    <dgm:pt modelId="{8B86AB06-F87D-4B3F-BA8A-4BE62697AF2D}" type="pres">
      <dgm:prSet presAssocID="{68F9DDF2-9891-4798-9F10-295B1FFE9412}" presName="ParentText" presStyleLbl="node1" presStyleIdx="0" presStyleCnt="5" custScaleX="124505" custScaleY="112309" custLinFactNeighborX="-15561" custLinFactNeighborY="-60983">
        <dgm:presLayoutVars>
          <dgm:chMax val="1"/>
          <dgm:chPref val="1"/>
          <dgm:bulletEnabled val="1"/>
        </dgm:presLayoutVars>
      </dgm:prSet>
      <dgm:spPr/>
    </dgm:pt>
    <dgm:pt modelId="{E84C5D3A-A914-46CD-AD30-72CAC1FCBD0E}" type="pres">
      <dgm:prSet presAssocID="{68F9DDF2-9891-4798-9F10-295B1FFE9412}" presName="ChildText" presStyleLbl="revTx" presStyleIdx="0" presStyleCnt="5" custScaleX="452725" custLinFactX="94787" custLinFactNeighborX="100000" custLinFactNeighborY="-68466">
        <dgm:presLayoutVars>
          <dgm:chMax val="0"/>
          <dgm:chPref val="0"/>
          <dgm:bulletEnabled val="1"/>
        </dgm:presLayoutVars>
      </dgm:prSet>
      <dgm:spPr/>
    </dgm:pt>
    <dgm:pt modelId="{1D5FF1A7-572E-49B5-BE4F-282F64B64289}" type="pres">
      <dgm:prSet presAssocID="{D6355301-EDA9-4F1D-B12A-7D64D81DC1BB}" presName="sibTrans" presStyleCnt="0"/>
      <dgm:spPr/>
    </dgm:pt>
    <dgm:pt modelId="{460DB8E9-680E-4F9E-A193-CF969A8EA044}" type="pres">
      <dgm:prSet presAssocID="{47F27AF3-4168-43A3-9908-A9E551A36ACD}" presName="composite" presStyleCnt="0"/>
      <dgm:spPr/>
    </dgm:pt>
    <dgm:pt modelId="{CF0FEFD3-8925-4A03-B1CE-B63A2EBA8E21}" type="pres">
      <dgm:prSet presAssocID="{47F27AF3-4168-43A3-9908-A9E551A36ACD}" presName="bentUpArrow1" presStyleLbl="alignImgPlace1" presStyleIdx="1" presStyleCnt="4" custLinFactX="-200000" custLinFactNeighborX="-287978" custLinFactNeighborY="-72482"/>
      <dgm:spPr>
        <a:solidFill>
          <a:srgbClr val="F76207"/>
        </a:solidFill>
      </dgm:spPr>
    </dgm:pt>
    <dgm:pt modelId="{1D0B6606-AFB2-4790-9CFC-5AC7572EED1F}" type="pres">
      <dgm:prSet presAssocID="{47F27AF3-4168-43A3-9908-A9E551A36ACD}" presName="ParentText" presStyleLbl="node1" presStyleIdx="1" presStyleCnt="5" custScaleX="118583" custScaleY="115400" custLinFactX="-121984" custLinFactNeighborX="-200000" custLinFactNeighborY="-50712">
        <dgm:presLayoutVars>
          <dgm:chMax val="1"/>
          <dgm:chPref val="1"/>
          <dgm:bulletEnabled val="1"/>
        </dgm:presLayoutVars>
      </dgm:prSet>
      <dgm:spPr/>
    </dgm:pt>
    <dgm:pt modelId="{8554CD29-E876-450C-B97E-16FAE803A807}" type="pres">
      <dgm:prSet presAssocID="{47F27AF3-4168-43A3-9908-A9E551A36ACD}" presName="ChildText" presStyleLbl="revTx" presStyleIdx="1" presStyleCnt="5" custScaleX="1106091" custScaleY="80635" custLinFactNeighborX="74017" custLinFactNeighborY="-47658">
        <dgm:presLayoutVars>
          <dgm:chMax val="0"/>
          <dgm:chPref val="0"/>
          <dgm:bulletEnabled val="1"/>
        </dgm:presLayoutVars>
      </dgm:prSet>
      <dgm:spPr/>
    </dgm:pt>
    <dgm:pt modelId="{08A3F17B-3AB0-4B9F-9A2B-2E8B74836640}" type="pres">
      <dgm:prSet presAssocID="{CF6BEAA2-6262-470A-AD4B-3AAB9DE9BDF4}" presName="sibTrans" presStyleCnt="0"/>
      <dgm:spPr/>
    </dgm:pt>
    <dgm:pt modelId="{A4C146F6-7AD7-4511-B7E3-B88FAB903B4F}" type="pres">
      <dgm:prSet presAssocID="{EA5E6D20-9FF5-47B7-A207-8C30EE26E503}" presName="composite" presStyleCnt="0"/>
      <dgm:spPr/>
    </dgm:pt>
    <dgm:pt modelId="{499A3BA2-7FFF-4F99-8A3D-7927447C426D}" type="pres">
      <dgm:prSet presAssocID="{EA5E6D20-9FF5-47B7-A207-8C30EE26E503}" presName="bentUpArrow1" presStyleLbl="alignImgPlace1" presStyleIdx="2" presStyleCnt="4" custLinFactX="-200000" custLinFactNeighborX="-281918" custLinFactNeighborY="-57196"/>
      <dgm:spPr>
        <a:solidFill>
          <a:srgbClr val="F76207"/>
        </a:solidFill>
      </dgm:spPr>
    </dgm:pt>
    <dgm:pt modelId="{30984D2D-7342-4E0F-B161-62D8337FCD08}" type="pres">
      <dgm:prSet presAssocID="{EA5E6D20-9FF5-47B7-A207-8C30EE26E503}" presName="ParentText" presStyleLbl="node1" presStyleIdx="2" presStyleCnt="5" custScaleX="117764" custScaleY="114560" custLinFactX="-118783" custLinFactNeighborX="-200000" custLinFactNeighborY="-40185">
        <dgm:presLayoutVars>
          <dgm:chMax val="1"/>
          <dgm:chPref val="1"/>
          <dgm:bulletEnabled val="1"/>
        </dgm:presLayoutVars>
      </dgm:prSet>
      <dgm:spPr/>
    </dgm:pt>
    <dgm:pt modelId="{6236BF71-6392-446C-B86B-348E2B92C480}" type="pres">
      <dgm:prSet presAssocID="{EA5E6D20-9FF5-47B7-A207-8C30EE26E503}" presName="ChildText" presStyleLbl="revTx" presStyleIdx="2" presStyleCnt="5" custScaleX="894422" custLinFactNeighborX="-20119" custLinFactNeighborY="-48988">
        <dgm:presLayoutVars>
          <dgm:chMax val="0"/>
          <dgm:chPref val="0"/>
          <dgm:bulletEnabled val="1"/>
        </dgm:presLayoutVars>
      </dgm:prSet>
      <dgm:spPr/>
    </dgm:pt>
    <dgm:pt modelId="{4B6B1C67-16BD-467F-BA1D-137774DFAF52}" type="pres">
      <dgm:prSet presAssocID="{15D087A8-C5D5-424C-A837-89D90C010F80}" presName="sibTrans" presStyleCnt="0"/>
      <dgm:spPr/>
    </dgm:pt>
    <dgm:pt modelId="{B93BA17D-84AD-4B48-A481-59F1871270BC}" type="pres">
      <dgm:prSet presAssocID="{AF610C3B-8A04-4D79-BB3E-EE8D4FA755E3}" presName="composite" presStyleCnt="0"/>
      <dgm:spPr/>
    </dgm:pt>
    <dgm:pt modelId="{C61311F7-7E51-4631-B34C-CA4EE51CFB41}" type="pres">
      <dgm:prSet presAssocID="{AF610C3B-8A04-4D79-BB3E-EE8D4FA755E3}" presName="bentUpArrow1" presStyleLbl="alignImgPlace1" presStyleIdx="3" presStyleCnt="4" custLinFactX="-175486" custLinFactNeighborX="-200000" custLinFactNeighborY="-18923"/>
      <dgm:spPr>
        <a:solidFill>
          <a:srgbClr val="F76207"/>
        </a:solidFill>
      </dgm:spPr>
    </dgm:pt>
    <dgm:pt modelId="{A8DB328A-B23C-40BA-8C12-DF835DCBA787}" type="pres">
      <dgm:prSet presAssocID="{AF610C3B-8A04-4D79-BB3E-EE8D4FA755E3}" presName="ParentText" presStyleLbl="node1" presStyleIdx="3" presStyleCnt="5" custScaleX="116629" custScaleY="118202" custLinFactX="-100000" custLinFactNeighborX="-143194" custLinFactNeighborY="-16090">
        <dgm:presLayoutVars>
          <dgm:chMax val="1"/>
          <dgm:chPref val="1"/>
          <dgm:bulletEnabled val="1"/>
        </dgm:presLayoutVars>
      </dgm:prSet>
      <dgm:spPr/>
    </dgm:pt>
    <dgm:pt modelId="{4B3EBEB4-05BC-4364-BFE7-A8087191C0D1}" type="pres">
      <dgm:prSet presAssocID="{AF610C3B-8A04-4D79-BB3E-EE8D4FA755E3}" presName="ChildText" presStyleLbl="revTx" presStyleIdx="3" presStyleCnt="5" custScaleX="492916" custLinFactX="-16656" custLinFactNeighborX="-100000" custLinFactNeighborY="-13758">
        <dgm:presLayoutVars>
          <dgm:chMax val="0"/>
          <dgm:chPref val="0"/>
          <dgm:bulletEnabled val="1"/>
        </dgm:presLayoutVars>
      </dgm:prSet>
      <dgm:spPr/>
    </dgm:pt>
    <dgm:pt modelId="{0C2D730C-4A9E-410E-A005-F0206FB5F59A}" type="pres">
      <dgm:prSet presAssocID="{053A0356-5F63-4478-858D-2DA84F2D5392}" presName="sibTrans" presStyleCnt="0"/>
      <dgm:spPr/>
    </dgm:pt>
    <dgm:pt modelId="{5367A38B-FBF6-4062-88E8-DFF8D5A9AAB1}" type="pres">
      <dgm:prSet presAssocID="{AC5FD8C2-C060-48BE-9FCA-A60B9F7EFA41}" presName="composite" presStyleCnt="0"/>
      <dgm:spPr/>
    </dgm:pt>
    <dgm:pt modelId="{DB818CB5-8C4E-43DB-8A6E-21F7BBF6CEED}" type="pres">
      <dgm:prSet presAssocID="{AC5FD8C2-C060-48BE-9FCA-A60B9F7EFA41}" presName="ParentText" presStyleLbl="node1" presStyleIdx="4" presStyleCnt="5" custScaleX="109524" custScaleY="121041" custLinFactX="-135015" custLinFactNeighborX="-200000" custLinFactNeighborY="-4693">
        <dgm:presLayoutVars>
          <dgm:chMax val="1"/>
          <dgm:chPref val="1"/>
          <dgm:bulletEnabled val="1"/>
        </dgm:presLayoutVars>
      </dgm:prSet>
      <dgm:spPr/>
    </dgm:pt>
    <dgm:pt modelId="{3C73F21C-DB58-4201-A40A-B8C4CA2BFF7C}" type="pres">
      <dgm:prSet presAssocID="{AC5FD8C2-C060-48BE-9FCA-A60B9F7EFA41}" presName="FinalChildText" presStyleLbl="revTx" presStyleIdx="4" presStyleCnt="5" custScaleX="538011" custLinFactX="-100000" custLinFactNeighborX="-125076" custLinFactNeighborY="-5172">
        <dgm:presLayoutVars>
          <dgm:chMax val="0"/>
          <dgm:chPref val="0"/>
          <dgm:bulletEnabled val="1"/>
        </dgm:presLayoutVars>
      </dgm:prSet>
      <dgm:spPr/>
    </dgm:pt>
  </dgm:ptLst>
  <dgm:cxnLst>
    <dgm:cxn modelId="{06B84C0F-255E-478D-9C6C-4B6F30877D8B}" srcId="{F880C490-E98A-4600-811F-598A0242A7C4}" destId="{AC5FD8C2-C060-48BE-9FCA-A60B9F7EFA41}" srcOrd="4" destOrd="0" parTransId="{400C3889-D22F-4D49-8E19-3D6E52CFF6D9}" sibTransId="{BE886B97-87DB-4E13-B723-9CA879310399}"/>
    <dgm:cxn modelId="{6778F62E-95E5-48A3-B31B-9D236D5716BE}" srcId="{EA5E6D20-9FF5-47B7-A207-8C30EE26E503}" destId="{3931A15F-9415-47B0-9931-7CC661343E28}" srcOrd="0" destOrd="0" parTransId="{6CFF22C5-7782-41AE-83AE-FDBB6648D9B7}" sibTransId="{CA75FFD8-866B-43BC-80AE-0DBCA96047F9}"/>
    <dgm:cxn modelId="{B0F0AC38-D430-45F3-9202-9F5A917B76D7}" srcId="{AC5FD8C2-C060-48BE-9FCA-A60B9F7EFA41}" destId="{06BA3726-8571-46C3-B728-C6D51682B21C}" srcOrd="0" destOrd="0" parTransId="{F8145267-C1F0-4896-99C2-A17AEEA2B923}" sibTransId="{BB28BF8D-4154-45E1-840E-22E901E54223}"/>
    <dgm:cxn modelId="{16CB853A-C214-42F1-8A90-D3AD1BEDA45A}" type="presOf" srcId="{AF610C3B-8A04-4D79-BB3E-EE8D4FA755E3}" destId="{A8DB328A-B23C-40BA-8C12-DF835DCBA787}" srcOrd="0" destOrd="0" presId="urn:microsoft.com/office/officeart/2005/8/layout/StepDownProcess"/>
    <dgm:cxn modelId="{4B1C863B-8130-4228-BC6A-94AD481CA5B8}" type="presOf" srcId="{44B21B0A-16ED-4AEE-8C7C-01DF124CD3A2}" destId="{4B3EBEB4-05BC-4364-BFE7-A8087191C0D1}" srcOrd="0" destOrd="0" presId="urn:microsoft.com/office/officeart/2005/8/layout/StepDownProcess"/>
    <dgm:cxn modelId="{5B108F4D-0842-4658-BE10-A2400E3FC04A}" type="presOf" srcId="{AC5FD8C2-C060-48BE-9FCA-A60B9F7EFA41}" destId="{DB818CB5-8C4E-43DB-8A6E-21F7BBF6CEED}" srcOrd="0" destOrd="0" presId="urn:microsoft.com/office/officeart/2005/8/layout/StepDownProcess"/>
    <dgm:cxn modelId="{0BD7CF6F-CE46-470C-A4F6-60486D0E5B79}" type="presOf" srcId="{A9CE0D75-9B05-40D3-B23A-C16FC9E8FF71}" destId="{8554CD29-E876-450C-B97E-16FAE803A807}" srcOrd="0" destOrd="0" presId="urn:microsoft.com/office/officeart/2005/8/layout/StepDownProcess"/>
    <dgm:cxn modelId="{B0FE3074-FDCD-4D2E-949F-22D999969BBB}" srcId="{AF610C3B-8A04-4D79-BB3E-EE8D4FA755E3}" destId="{44B21B0A-16ED-4AEE-8C7C-01DF124CD3A2}" srcOrd="0" destOrd="0" parTransId="{D4D8414C-5635-40A6-840B-FDA2CF086B06}" sibTransId="{F84C4BD1-CAE1-4D01-9B8E-418905785826}"/>
    <dgm:cxn modelId="{3761EF94-53AF-4DEF-AD78-660D0B702AF5}" type="presOf" srcId="{3931A15F-9415-47B0-9931-7CC661343E28}" destId="{6236BF71-6392-446C-B86B-348E2B92C480}" srcOrd="0" destOrd="0" presId="urn:microsoft.com/office/officeart/2005/8/layout/StepDownProcess"/>
    <dgm:cxn modelId="{86B7FD97-CEAA-491F-8EF7-707E3FD9BA82}" srcId="{F880C490-E98A-4600-811F-598A0242A7C4}" destId="{68F9DDF2-9891-4798-9F10-295B1FFE9412}" srcOrd="0" destOrd="0" parTransId="{8999107B-1550-4EA6-BE33-5A894C005FFA}" sibTransId="{D6355301-EDA9-4F1D-B12A-7D64D81DC1BB}"/>
    <dgm:cxn modelId="{F6A44298-3835-4BA4-836B-B0D9AA0CD769}" type="presOf" srcId="{7DE0448E-C098-4C9A-8F09-81982BA7A7D2}" destId="{E84C5D3A-A914-46CD-AD30-72CAC1FCBD0E}" srcOrd="0" destOrd="0" presId="urn:microsoft.com/office/officeart/2005/8/layout/StepDownProcess"/>
    <dgm:cxn modelId="{E8D98EA4-70B4-4BA1-A5C8-3FFAEAD9B99D}" type="presOf" srcId="{06BA3726-8571-46C3-B728-C6D51682B21C}" destId="{3C73F21C-DB58-4201-A40A-B8C4CA2BFF7C}" srcOrd="0" destOrd="0" presId="urn:microsoft.com/office/officeart/2005/8/layout/StepDownProcess"/>
    <dgm:cxn modelId="{21159AB8-1488-4F6E-ABE2-0382ED3994CE}" srcId="{47F27AF3-4168-43A3-9908-A9E551A36ACD}" destId="{A9CE0D75-9B05-40D3-B23A-C16FC9E8FF71}" srcOrd="0" destOrd="0" parTransId="{98A5C96E-55B6-462E-BBCC-253B605D552A}" sibTransId="{9B94FB2F-DCC0-4494-88E0-02B3FD04B96B}"/>
    <dgm:cxn modelId="{0CE0DEB8-193E-4871-9F71-72AF7B339DE5}" type="presOf" srcId="{EA5E6D20-9FF5-47B7-A207-8C30EE26E503}" destId="{30984D2D-7342-4E0F-B161-62D8337FCD08}" srcOrd="0" destOrd="0" presId="urn:microsoft.com/office/officeart/2005/8/layout/StepDownProcess"/>
    <dgm:cxn modelId="{AEFAD7B9-2128-464B-9569-60886C54813E}" type="presOf" srcId="{47F27AF3-4168-43A3-9908-A9E551A36ACD}" destId="{1D0B6606-AFB2-4790-9CFC-5AC7572EED1F}" srcOrd="0" destOrd="0" presId="urn:microsoft.com/office/officeart/2005/8/layout/StepDownProcess"/>
    <dgm:cxn modelId="{511D06BB-C791-429D-BACB-548121012CDD}" srcId="{F880C490-E98A-4600-811F-598A0242A7C4}" destId="{AF610C3B-8A04-4D79-BB3E-EE8D4FA755E3}" srcOrd="3" destOrd="0" parTransId="{9A5AB12F-FCC7-46C5-9A87-CADD318C4E2B}" sibTransId="{053A0356-5F63-4478-858D-2DA84F2D5392}"/>
    <dgm:cxn modelId="{174E23BD-95CC-46B2-8973-53D32D9A4191}" type="presOf" srcId="{F880C490-E98A-4600-811F-598A0242A7C4}" destId="{7FF5664A-B0D4-49C2-A0FA-7EF71BC16D30}" srcOrd="0" destOrd="0" presId="urn:microsoft.com/office/officeart/2005/8/layout/StepDownProcess"/>
    <dgm:cxn modelId="{3C6E84DA-F319-42DA-8AE5-782ADDB4FD2B}" srcId="{68F9DDF2-9891-4798-9F10-295B1FFE9412}" destId="{7DE0448E-C098-4C9A-8F09-81982BA7A7D2}" srcOrd="0" destOrd="0" parTransId="{540FDBB9-5BD6-4C32-9F63-FF2DB86B3B34}" sibTransId="{879AA9C0-EFDE-4E75-BDD7-33FBD8AA56B5}"/>
    <dgm:cxn modelId="{677198E4-5F78-4C70-90F5-F1DAC8AEF935}" srcId="{F880C490-E98A-4600-811F-598A0242A7C4}" destId="{EA5E6D20-9FF5-47B7-A207-8C30EE26E503}" srcOrd="2" destOrd="0" parTransId="{93FB7468-CFB7-4A1F-BD1E-63D9489BFE21}" sibTransId="{15D087A8-C5D5-424C-A837-89D90C010F80}"/>
    <dgm:cxn modelId="{274CF4E6-C8C4-4584-B338-51509337D51F}" srcId="{F880C490-E98A-4600-811F-598A0242A7C4}" destId="{47F27AF3-4168-43A3-9908-A9E551A36ACD}" srcOrd="1" destOrd="0" parTransId="{97415CAE-2AB1-4D37-B231-AD7A21F59576}" sibTransId="{CF6BEAA2-6262-470A-AD4B-3AAB9DE9BDF4}"/>
    <dgm:cxn modelId="{F89DCAF5-3908-4F7A-8FFB-A4A5FFF70C22}" type="presOf" srcId="{68F9DDF2-9891-4798-9F10-295B1FFE9412}" destId="{8B86AB06-F87D-4B3F-BA8A-4BE62697AF2D}" srcOrd="0" destOrd="0" presId="urn:microsoft.com/office/officeart/2005/8/layout/StepDownProcess"/>
    <dgm:cxn modelId="{64EE35CD-A940-4E41-BA81-375A5F9858A4}" type="presParOf" srcId="{7FF5664A-B0D4-49C2-A0FA-7EF71BC16D30}" destId="{5C8F9A7D-9196-494F-B917-B4B57F100B68}" srcOrd="0" destOrd="0" presId="urn:microsoft.com/office/officeart/2005/8/layout/StepDownProcess"/>
    <dgm:cxn modelId="{FE029739-B7CA-4DEB-B475-D818C8977734}" type="presParOf" srcId="{5C8F9A7D-9196-494F-B917-B4B57F100B68}" destId="{D319427C-8172-4489-95E3-80A1F38DA8A9}" srcOrd="0" destOrd="0" presId="urn:microsoft.com/office/officeart/2005/8/layout/StepDownProcess"/>
    <dgm:cxn modelId="{1F608590-19D6-452F-B688-27E66DDD6881}" type="presParOf" srcId="{5C8F9A7D-9196-494F-B917-B4B57F100B68}" destId="{8B86AB06-F87D-4B3F-BA8A-4BE62697AF2D}" srcOrd="1" destOrd="0" presId="urn:microsoft.com/office/officeart/2005/8/layout/StepDownProcess"/>
    <dgm:cxn modelId="{58B091D6-9505-486C-B986-85556BE36B14}" type="presParOf" srcId="{5C8F9A7D-9196-494F-B917-B4B57F100B68}" destId="{E84C5D3A-A914-46CD-AD30-72CAC1FCBD0E}" srcOrd="2" destOrd="0" presId="urn:microsoft.com/office/officeart/2005/8/layout/StepDownProcess"/>
    <dgm:cxn modelId="{4AFAA980-AE76-43F3-97AA-55566F410B16}" type="presParOf" srcId="{7FF5664A-B0D4-49C2-A0FA-7EF71BC16D30}" destId="{1D5FF1A7-572E-49B5-BE4F-282F64B64289}" srcOrd="1" destOrd="0" presId="urn:microsoft.com/office/officeart/2005/8/layout/StepDownProcess"/>
    <dgm:cxn modelId="{EB1C8EAD-27C4-4C81-83CB-D943BFFA0A4E}" type="presParOf" srcId="{7FF5664A-B0D4-49C2-A0FA-7EF71BC16D30}" destId="{460DB8E9-680E-4F9E-A193-CF969A8EA044}" srcOrd="2" destOrd="0" presId="urn:microsoft.com/office/officeart/2005/8/layout/StepDownProcess"/>
    <dgm:cxn modelId="{4F33118F-2DDB-4E07-9977-F89C4CEF8C7C}" type="presParOf" srcId="{460DB8E9-680E-4F9E-A193-CF969A8EA044}" destId="{CF0FEFD3-8925-4A03-B1CE-B63A2EBA8E21}" srcOrd="0" destOrd="0" presId="urn:microsoft.com/office/officeart/2005/8/layout/StepDownProcess"/>
    <dgm:cxn modelId="{015E9C96-FC99-4711-A085-2FCBC09067F9}" type="presParOf" srcId="{460DB8E9-680E-4F9E-A193-CF969A8EA044}" destId="{1D0B6606-AFB2-4790-9CFC-5AC7572EED1F}" srcOrd="1" destOrd="0" presId="urn:microsoft.com/office/officeart/2005/8/layout/StepDownProcess"/>
    <dgm:cxn modelId="{363ED8C0-703B-4DE7-820E-F1D227886E2F}" type="presParOf" srcId="{460DB8E9-680E-4F9E-A193-CF969A8EA044}" destId="{8554CD29-E876-450C-B97E-16FAE803A807}" srcOrd="2" destOrd="0" presId="urn:microsoft.com/office/officeart/2005/8/layout/StepDownProcess"/>
    <dgm:cxn modelId="{300914C9-33F0-492B-8124-8B59E2E7D699}" type="presParOf" srcId="{7FF5664A-B0D4-49C2-A0FA-7EF71BC16D30}" destId="{08A3F17B-3AB0-4B9F-9A2B-2E8B74836640}" srcOrd="3" destOrd="0" presId="urn:microsoft.com/office/officeart/2005/8/layout/StepDownProcess"/>
    <dgm:cxn modelId="{04462168-508C-427F-8F5F-A4A0A5FCB3D0}" type="presParOf" srcId="{7FF5664A-B0D4-49C2-A0FA-7EF71BC16D30}" destId="{A4C146F6-7AD7-4511-B7E3-B88FAB903B4F}" srcOrd="4" destOrd="0" presId="urn:microsoft.com/office/officeart/2005/8/layout/StepDownProcess"/>
    <dgm:cxn modelId="{6751604B-6C13-4CED-8745-3ED3253ED150}" type="presParOf" srcId="{A4C146F6-7AD7-4511-B7E3-B88FAB903B4F}" destId="{499A3BA2-7FFF-4F99-8A3D-7927447C426D}" srcOrd="0" destOrd="0" presId="urn:microsoft.com/office/officeart/2005/8/layout/StepDownProcess"/>
    <dgm:cxn modelId="{E75AB98A-1226-4DB9-8312-CB8B3A9646AF}" type="presParOf" srcId="{A4C146F6-7AD7-4511-B7E3-B88FAB903B4F}" destId="{30984D2D-7342-4E0F-B161-62D8337FCD08}" srcOrd="1" destOrd="0" presId="urn:microsoft.com/office/officeart/2005/8/layout/StepDownProcess"/>
    <dgm:cxn modelId="{47CBE2EE-7FAB-4815-925E-FA116E60EE8E}" type="presParOf" srcId="{A4C146F6-7AD7-4511-B7E3-B88FAB903B4F}" destId="{6236BF71-6392-446C-B86B-348E2B92C480}" srcOrd="2" destOrd="0" presId="urn:microsoft.com/office/officeart/2005/8/layout/StepDownProcess"/>
    <dgm:cxn modelId="{AEAC528B-F46F-4216-8C9D-C9D81ADE9F1D}" type="presParOf" srcId="{7FF5664A-B0D4-49C2-A0FA-7EF71BC16D30}" destId="{4B6B1C67-16BD-467F-BA1D-137774DFAF52}" srcOrd="5" destOrd="0" presId="urn:microsoft.com/office/officeart/2005/8/layout/StepDownProcess"/>
    <dgm:cxn modelId="{BD55139A-3400-4F66-BD2E-8F4EEC89D825}" type="presParOf" srcId="{7FF5664A-B0D4-49C2-A0FA-7EF71BC16D30}" destId="{B93BA17D-84AD-4B48-A481-59F1871270BC}" srcOrd="6" destOrd="0" presId="urn:microsoft.com/office/officeart/2005/8/layout/StepDownProcess"/>
    <dgm:cxn modelId="{10B5A60F-8F5C-4CC3-A16E-EE7B2CD620A5}" type="presParOf" srcId="{B93BA17D-84AD-4B48-A481-59F1871270BC}" destId="{C61311F7-7E51-4631-B34C-CA4EE51CFB41}" srcOrd="0" destOrd="0" presId="urn:microsoft.com/office/officeart/2005/8/layout/StepDownProcess"/>
    <dgm:cxn modelId="{E0FE84CA-9940-4D3A-867A-6B3333E2D2C2}" type="presParOf" srcId="{B93BA17D-84AD-4B48-A481-59F1871270BC}" destId="{A8DB328A-B23C-40BA-8C12-DF835DCBA787}" srcOrd="1" destOrd="0" presId="urn:microsoft.com/office/officeart/2005/8/layout/StepDownProcess"/>
    <dgm:cxn modelId="{8F1744D2-2B81-47C2-A522-BD66399AA6F9}" type="presParOf" srcId="{B93BA17D-84AD-4B48-A481-59F1871270BC}" destId="{4B3EBEB4-05BC-4364-BFE7-A8087191C0D1}" srcOrd="2" destOrd="0" presId="urn:microsoft.com/office/officeart/2005/8/layout/StepDownProcess"/>
    <dgm:cxn modelId="{EF008291-D7AD-4312-A4D2-45AA347242F9}" type="presParOf" srcId="{7FF5664A-B0D4-49C2-A0FA-7EF71BC16D30}" destId="{0C2D730C-4A9E-410E-A005-F0206FB5F59A}" srcOrd="7" destOrd="0" presId="urn:microsoft.com/office/officeart/2005/8/layout/StepDownProcess"/>
    <dgm:cxn modelId="{BD937216-C622-432B-8E2F-4055D20C9ACC}" type="presParOf" srcId="{7FF5664A-B0D4-49C2-A0FA-7EF71BC16D30}" destId="{5367A38B-FBF6-4062-88E8-DFF8D5A9AAB1}" srcOrd="8" destOrd="0" presId="urn:microsoft.com/office/officeart/2005/8/layout/StepDownProcess"/>
    <dgm:cxn modelId="{EA8A7B66-E018-433E-83C5-28DF043E7B0E}" type="presParOf" srcId="{5367A38B-FBF6-4062-88E8-DFF8D5A9AAB1}" destId="{DB818CB5-8C4E-43DB-8A6E-21F7BBF6CEED}" srcOrd="0" destOrd="0" presId="urn:microsoft.com/office/officeart/2005/8/layout/StepDownProcess"/>
    <dgm:cxn modelId="{D95D65CA-B835-4A7E-A3CE-BB33BDAB9312}" type="presParOf" srcId="{5367A38B-FBF6-4062-88E8-DFF8D5A9AAB1}" destId="{3C73F21C-DB58-4201-A40A-B8C4CA2BFF7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C80F3-A2A9-425C-874E-612477E9839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3141F89-832F-4F99-83D1-814964DC705C}">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Next of kin (NOK), family members &amp; their representatives</a:t>
          </a:r>
        </a:p>
      </dgm:t>
    </dgm:pt>
    <dgm:pt modelId="{15C411DE-AC9F-420C-94C9-C88AA0A8427B}" type="parTrans" cxnId="{B49ED9AC-488B-4643-917C-FB1CC03D210D}">
      <dgm:prSet/>
      <dgm:spPr/>
      <dgm:t>
        <a:bodyPr/>
        <a:lstStyle/>
        <a:p>
          <a:endParaRPr lang="en-US"/>
        </a:p>
      </dgm:t>
    </dgm:pt>
    <dgm:pt modelId="{8A13CC5F-949B-407E-A1AE-83D05F4C0A79}" type="sibTrans" cxnId="{B49ED9AC-488B-4643-917C-FB1CC03D210D}">
      <dgm:prSet/>
      <dgm:spPr/>
      <dgm:t>
        <a:bodyPr/>
        <a:lstStyle/>
        <a:p>
          <a:endParaRPr lang="en-US"/>
        </a:p>
      </dgm:t>
    </dgm:pt>
    <dgm:pt modelId="{6B1ADAFE-B68E-4CB0-9980-2A6954E89817}">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Friends &amp; associates of the decedent</a:t>
          </a:r>
        </a:p>
      </dgm:t>
    </dgm:pt>
    <dgm:pt modelId="{B5399558-E6B4-413A-BFEE-E691830E7DEA}" type="parTrans" cxnId="{8EBAB98E-180B-40FF-B5A2-A27D819BCC92}">
      <dgm:prSet/>
      <dgm:spPr/>
      <dgm:t>
        <a:bodyPr/>
        <a:lstStyle/>
        <a:p>
          <a:endParaRPr lang="en-US"/>
        </a:p>
      </dgm:t>
    </dgm:pt>
    <dgm:pt modelId="{39259AE7-3410-4629-B205-8612066262A8}" type="sibTrans" cxnId="{8EBAB98E-180B-40FF-B5A2-A27D819BCC92}">
      <dgm:prSet/>
      <dgm:spPr/>
      <dgm:t>
        <a:bodyPr/>
        <a:lstStyle/>
        <a:p>
          <a:endParaRPr lang="en-US"/>
        </a:p>
      </dgm:t>
    </dgm:pt>
    <dgm:pt modelId="{0560FE91-9C23-4F95-B6D3-F126A37BEC11}">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General public</a:t>
          </a:r>
        </a:p>
      </dgm:t>
    </dgm:pt>
    <dgm:pt modelId="{3EB8D828-D7BE-474A-AB99-7F203851087E}" type="parTrans" cxnId="{7B87DAB5-8D5E-4854-9998-56808E45A134}">
      <dgm:prSet/>
      <dgm:spPr/>
      <dgm:t>
        <a:bodyPr/>
        <a:lstStyle/>
        <a:p>
          <a:endParaRPr lang="en-US"/>
        </a:p>
      </dgm:t>
    </dgm:pt>
    <dgm:pt modelId="{5636C671-B537-43BA-86E0-393684D7AC66}" type="sibTrans" cxnId="{7B87DAB5-8D5E-4854-9998-56808E45A134}">
      <dgm:prSet/>
      <dgm:spPr/>
      <dgm:t>
        <a:bodyPr/>
        <a:lstStyle/>
        <a:p>
          <a:endParaRPr lang="en-US"/>
        </a:p>
      </dgm:t>
    </dgm:pt>
    <dgm:pt modelId="{A1044FF2-2BDE-472A-8FD9-CF345BF027A1}">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Law Enforcement</a:t>
          </a:r>
        </a:p>
      </dgm:t>
    </dgm:pt>
    <dgm:pt modelId="{92A0844A-76D3-404D-BA21-E622A647C442}" type="parTrans" cxnId="{40DC7E9E-8092-4B81-B549-6FB45D1B5083}">
      <dgm:prSet/>
      <dgm:spPr/>
      <dgm:t>
        <a:bodyPr/>
        <a:lstStyle/>
        <a:p>
          <a:endParaRPr lang="en-US"/>
        </a:p>
      </dgm:t>
    </dgm:pt>
    <dgm:pt modelId="{3E2E001C-F459-4470-9156-9CBDBB620687}" type="sibTrans" cxnId="{40DC7E9E-8092-4B81-B549-6FB45D1B5083}">
      <dgm:prSet/>
      <dgm:spPr/>
      <dgm:t>
        <a:bodyPr/>
        <a:lstStyle/>
        <a:p>
          <a:endParaRPr lang="en-US"/>
        </a:p>
      </dgm:t>
    </dgm:pt>
    <dgm:pt modelId="{61BB5853-9523-407C-8ADC-BE3613D5A1F7}">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Public Health</a:t>
          </a:r>
        </a:p>
      </dgm:t>
    </dgm:pt>
    <dgm:pt modelId="{7760FD5C-E71B-415B-A653-345DD5346E8C}" type="parTrans" cxnId="{5DF02C23-0A09-4A5E-882C-900996E292F4}">
      <dgm:prSet/>
      <dgm:spPr/>
      <dgm:t>
        <a:bodyPr/>
        <a:lstStyle/>
        <a:p>
          <a:endParaRPr lang="en-US"/>
        </a:p>
      </dgm:t>
    </dgm:pt>
    <dgm:pt modelId="{F35B3F79-B255-4098-914C-55F0C5B3D21F}" type="sibTrans" cxnId="{5DF02C23-0A09-4A5E-882C-900996E292F4}">
      <dgm:prSet/>
      <dgm:spPr/>
      <dgm:t>
        <a:bodyPr/>
        <a:lstStyle/>
        <a:p>
          <a:endParaRPr lang="en-US"/>
        </a:p>
      </dgm:t>
    </dgm:pt>
    <dgm:pt modelId="{7AAB81D1-99C8-4E9F-89F0-53962A5555B8}">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Funeral homes</a:t>
          </a:r>
        </a:p>
      </dgm:t>
    </dgm:pt>
    <dgm:pt modelId="{F2CBB2DB-27B4-472B-8073-EF20E8B5E20E}" type="parTrans" cxnId="{C1ADE54F-80F6-4C49-9124-4A6E4F014802}">
      <dgm:prSet/>
      <dgm:spPr/>
      <dgm:t>
        <a:bodyPr/>
        <a:lstStyle/>
        <a:p>
          <a:endParaRPr lang="en-US"/>
        </a:p>
      </dgm:t>
    </dgm:pt>
    <dgm:pt modelId="{1308C4EE-EE66-43CC-95B5-1A547E7A1777}" type="sibTrans" cxnId="{C1ADE54F-80F6-4C49-9124-4A6E4F014802}">
      <dgm:prSet/>
      <dgm:spPr/>
      <dgm:t>
        <a:bodyPr/>
        <a:lstStyle/>
        <a:p>
          <a:endParaRPr lang="en-US"/>
        </a:p>
      </dgm:t>
    </dgm:pt>
    <dgm:pt modelId="{09CC8C25-59D1-4219-88CB-2660ADA0856D}">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Donor Network of Arizona</a:t>
          </a:r>
        </a:p>
      </dgm:t>
    </dgm:pt>
    <dgm:pt modelId="{72EBA320-16F9-4191-8130-0CA7508D5ED2}" type="parTrans" cxnId="{F8C93CB1-9FE2-4774-B740-35461E0F892D}">
      <dgm:prSet/>
      <dgm:spPr/>
      <dgm:t>
        <a:bodyPr/>
        <a:lstStyle/>
        <a:p>
          <a:endParaRPr lang="en-US"/>
        </a:p>
      </dgm:t>
    </dgm:pt>
    <dgm:pt modelId="{FE914157-033C-4AB5-A2AE-CEFEC35D3A2F}" type="sibTrans" cxnId="{F8C93CB1-9FE2-4774-B740-35461E0F892D}">
      <dgm:prSet/>
      <dgm:spPr/>
      <dgm:t>
        <a:bodyPr/>
        <a:lstStyle/>
        <a:p>
          <a:endParaRPr lang="en-US"/>
        </a:p>
      </dgm:t>
    </dgm:pt>
    <dgm:pt modelId="{78656A8F-62EA-461E-86A3-D55649FD936C}">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Safety Agencies</a:t>
          </a:r>
        </a:p>
      </dgm:t>
    </dgm:pt>
    <dgm:pt modelId="{136A5FBF-E4C1-4DEF-89C9-8DA91037DDC4}" type="parTrans" cxnId="{10841529-48F0-4AC5-A5FD-3179F563756D}">
      <dgm:prSet/>
      <dgm:spPr/>
      <dgm:t>
        <a:bodyPr/>
        <a:lstStyle/>
        <a:p>
          <a:endParaRPr lang="en-US"/>
        </a:p>
      </dgm:t>
    </dgm:pt>
    <dgm:pt modelId="{4EBE216C-C110-40F8-AA1A-7B722AD31D43}" type="sibTrans" cxnId="{10841529-48F0-4AC5-A5FD-3179F563756D}">
      <dgm:prSet/>
      <dgm:spPr/>
      <dgm:t>
        <a:bodyPr/>
        <a:lstStyle/>
        <a:p>
          <a:endParaRPr lang="en-US"/>
        </a:p>
      </dgm:t>
    </dgm:pt>
    <dgm:pt modelId="{D65E9782-5207-4502-8AF6-B2309DA432AD}">
      <dgm:prSet custT="1"/>
      <dgm:spPr>
        <a:solidFill>
          <a:schemeClr val="accent6">
            <a:lumMod val="50000"/>
          </a:schemeClr>
        </a:solidFill>
        <a:ln>
          <a:solidFill>
            <a:schemeClr val="accent2"/>
          </a:solidFill>
        </a:ln>
      </dgm:spPr>
      <dgm:t>
        <a:bodyPr/>
        <a:lstStyle/>
        <a:p>
          <a:r>
            <a:rPr lang="en-US" sz="1400" b="1" dirty="0">
              <a:latin typeface="Roboto" panose="02000000000000000000" pitchFamily="2" charset="0"/>
              <a:ea typeface="Roboto" panose="02000000000000000000" pitchFamily="2" charset="0"/>
            </a:rPr>
            <a:t>Health Care Institutions</a:t>
          </a:r>
        </a:p>
      </dgm:t>
    </dgm:pt>
    <dgm:pt modelId="{68EBE9EE-3727-408C-B25A-3F1D131BDE87}" type="parTrans" cxnId="{E333F5BA-44E8-4081-9A9E-0B0B62808DF1}">
      <dgm:prSet/>
      <dgm:spPr/>
      <dgm:t>
        <a:bodyPr/>
        <a:lstStyle/>
        <a:p>
          <a:endParaRPr lang="en-US"/>
        </a:p>
      </dgm:t>
    </dgm:pt>
    <dgm:pt modelId="{C1AADEDE-1F5D-48AC-97D8-FF34D53CE42C}" type="sibTrans" cxnId="{E333F5BA-44E8-4081-9A9E-0B0B62808DF1}">
      <dgm:prSet/>
      <dgm:spPr/>
      <dgm:t>
        <a:bodyPr/>
        <a:lstStyle/>
        <a:p>
          <a:endParaRPr lang="en-US"/>
        </a:p>
      </dgm:t>
    </dgm:pt>
    <dgm:pt modelId="{F6654FB2-D73E-413D-A68A-EF135B641676}" type="pres">
      <dgm:prSet presAssocID="{A82C80F3-A2A9-425C-874E-612477E98397}" presName="linear" presStyleCnt="0">
        <dgm:presLayoutVars>
          <dgm:animLvl val="lvl"/>
          <dgm:resizeHandles val="exact"/>
        </dgm:presLayoutVars>
      </dgm:prSet>
      <dgm:spPr/>
    </dgm:pt>
    <dgm:pt modelId="{2BA142AF-6904-4BFF-A150-B62F54A39F33}" type="pres">
      <dgm:prSet presAssocID="{A3141F89-832F-4F99-83D1-814964DC705C}" presName="parentText" presStyleLbl="node1" presStyleIdx="0" presStyleCnt="9" custLinFactY="25984" custLinFactNeighborY="100000">
        <dgm:presLayoutVars>
          <dgm:chMax val="0"/>
          <dgm:bulletEnabled val="1"/>
        </dgm:presLayoutVars>
      </dgm:prSet>
      <dgm:spPr/>
    </dgm:pt>
    <dgm:pt modelId="{0BF0C6B4-E248-4909-AB18-48A7677408E8}" type="pres">
      <dgm:prSet presAssocID="{8A13CC5F-949B-407E-A1AE-83D05F4C0A79}" presName="spacer" presStyleCnt="0"/>
      <dgm:spPr/>
    </dgm:pt>
    <dgm:pt modelId="{262C14D4-B665-45E0-97C2-6D5EAE02CFAA}" type="pres">
      <dgm:prSet presAssocID="{6B1ADAFE-B68E-4CB0-9980-2A6954E89817}" presName="parentText" presStyleLbl="node1" presStyleIdx="1" presStyleCnt="9" custLinFactY="15453" custLinFactNeighborX="-246" custLinFactNeighborY="100000">
        <dgm:presLayoutVars>
          <dgm:chMax val="0"/>
          <dgm:bulletEnabled val="1"/>
        </dgm:presLayoutVars>
      </dgm:prSet>
      <dgm:spPr/>
    </dgm:pt>
    <dgm:pt modelId="{197CDDDD-BE38-49E5-9EE3-9010ED2DD545}" type="pres">
      <dgm:prSet presAssocID="{39259AE7-3410-4629-B205-8612066262A8}" presName="spacer" presStyleCnt="0"/>
      <dgm:spPr/>
    </dgm:pt>
    <dgm:pt modelId="{20F152D1-2618-4104-8759-D7C2455325A6}" type="pres">
      <dgm:prSet presAssocID="{0560FE91-9C23-4F95-B6D3-F126A37BEC11}" presName="parentText" presStyleLbl="node1" presStyleIdx="2" presStyleCnt="9" custLinFactY="5673" custLinFactNeighborX="98" custLinFactNeighborY="100000">
        <dgm:presLayoutVars>
          <dgm:chMax val="0"/>
          <dgm:bulletEnabled val="1"/>
        </dgm:presLayoutVars>
      </dgm:prSet>
      <dgm:spPr/>
    </dgm:pt>
    <dgm:pt modelId="{743E3AE7-7104-4CDB-B178-0CE5644F8F98}" type="pres">
      <dgm:prSet presAssocID="{5636C671-B537-43BA-86E0-393684D7AC66}" presName="spacer" presStyleCnt="0"/>
      <dgm:spPr/>
    </dgm:pt>
    <dgm:pt modelId="{20F90229-95F4-410B-BB14-F9EF05A3B209}" type="pres">
      <dgm:prSet presAssocID="{A1044FF2-2BDE-472A-8FD9-CF345BF027A1}" presName="parentText" presStyleLbl="node1" presStyleIdx="3" presStyleCnt="9" custLinFactNeighborY="81415">
        <dgm:presLayoutVars>
          <dgm:chMax val="0"/>
          <dgm:bulletEnabled val="1"/>
        </dgm:presLayoutVars>
      </dgm:prSet>
      <dgm:spPr/>
    </dgm:pt>
    <dgm:pt modelId="{B69645D1-86C8-4C42-AA50-6619FA36594D}" type="pres">
      <dgm:prSet presAssocID="{3E2E001C-F459-4470-9156-9CBDBB620687}" presName="spacer" presStyleCnt="0"/>
      <dgm:spPr/>
    </dgm:pt>
    <dgm:pt modelId="{E7E616D1-C382-4C95-AE1D-FCDBAE371D7F}" type="pres">
      <dgm:prSet presAssocID="{61BB5853-9523-407C-8ADC-BE3613D5A1F7}" presName="parentText" presStyleLbl="node1" presStyleIdx="4" presStyleCnt="9" custLinFactNeighborX="295" custLinFactNeighborY="1">
        <dgm:presLayoutVars>
          <dgm:chMax val="0"/>
          <dgm:bulletEnabled val="1"/>
        </dgm:presLayoutVars>
      </dgm:prSet>
      <dgm:spPr/>
    </dgm:pt>
    <dgm:pt modelId="{0A886199-03C7-4235-9D8A-00B29150E2EF}" type="pres">
      <dgm:prSet presAssocID="{F35B3F79-B255-4098-914C-55F0C5B3D21F}" presName="spacer" presStyleCnt="0"/>
      <dgm:spPr/>
    </dgm:pt>
    <dgm:pt modelId="{28605F62-9C56-4F20-90F4-6EE7E61FB171}" type="pres">
      <dgm:prSet presAssocID="{7AAB81D1-99C8-4E9F-89F0-53962A5555B8}" presName="parentText" presStyleLbl="node1" presStyleIdx="5" presStyleCnt="9" custLinFactNeighborX="295" custLinFactNeighborY="-55550">
        <dgm:presLayoutVars>
          <dgm:chMax val="0"/>
          <dgm:bulletEnabled val="1"/>
        </dgm:presLayoutVars>
      </dgm:prSet>
      <dgm:spPr/>
    </dgm:pt>
    <dgm:pt modelId="{E1C11591-6EA8-4F09-A6AD-A21DD46C9067}" type="pres">
      <dgm:prSet presAssocID="{1308C4EE-EE66-43CC-95B5-1A547E7A1777}" presName="spacer" presStyleCnt="0"/>
      <dgm:spPr/>
    </dgm:pt>
    <dgm:pt modelId="{8891898F-D947-4211-921D-62947F2B7D51}" type="pres">
      <dgm:prSet presAssocID="{09CC8C25-59D1-4219-88CB-2660ADA0856D}" presName="parentText" presStyleLbl="node1" presStyleIdx="6" presStyleCnt="9" custLinFactY="-1796" custLinFactNeighborX="295" custLinFactNeighborY="-100000">
        <dgm:presLayoutVars>
          <dgm:chMax val="0"/>
          <dgm:bulletEnabled val="1"/>
        </dgm:presLayoutVars>
      </dgm:prSet>
      <dgm:spPr/>
    </dgm:pt>
    <dgm:pt modelId="{0F4333D4-255F-4AB6-A9F7-29E5DED37367}" type="pres">
      <dgm:prSet presAssocID="{FE914157-033C-4AB5-A2AE-CEFEC35D3A2F}" presName="spacer" presStyleCnt="0"/>
      <dgm:spPr/>
    </dgm:pt>
    <dgm:pt modelId="{8AEB14B2-848E-4752-B91E-E8063403CF8C}" type="pres">
      <dgm:prSet presAssocID="{78656A8F-62EA-461E-86A3-D55649FD936C}" presName="parentText" presStyleLbl="node1" presStyleIdx="7" presStyleCnt="9" custLinFactY="-11664" custLinFactNeighborX="295" custLinFactNeighborY="-100000">
        <dgm:presLayoutVars>
          <dgm:chMax val="0"/>
          <dgm:bulletEnabled val="1"/>
        </dgm:presLayoutVars>
      </dgm:prSet>
      <dgm:spPr/>
    </dgm:pt>
    <dgm:pt modelId="{5494CA4E-36A9-4099-B0CA-E8F98D6EA31C}" type="pres">
      <dgm:prSet presAssocID="{4EBE216C-C110-40F8-AA1A-7B722AD31D43}" presName="spacer" presStyleCnt="0"/>
      <dgm:spPr/>
    </dgm:pt>
    <dgm:pt modelId="{001693B5-D6DE-47EB-8612-0D219B738566}" type="pres">
      <dgm:prSet presAssocID="{D65E9782-5207-4502-8AF6-B2309DA432AD}" presName="parentText" presStyleLbl="node1" presStyleIdx="8" presStyleCnt="9" custLinFactY="-21532" custLinFactNeighborX="295" custLinFactNeighborY="-100000">
        <dgm:presLayoutVars>
          <dgm:chMax val="0"/>
          <dgm:bulletEnabled val="1"/>
        </dgm:presLayoutVars>
      </dgm:prSet>
      <dgm:spPr/>
    </dgm:pt>
  </dgm:ptLst>
  <dgm:cxnLst>
    <dgm:cxn modelId="{5DF02C23-0A09-4A5E-882C-900996E292F4}" srcId="{A82C80F3-A2A9-425C-874E-612477E98397}" destId="{61BB5853-9523-407C-8ADC-BE3613D5A1F7}" srcOrd="4" destOrd="0" parTransId="{7760FD5C-E71B-415B-A653-345DD5346E8C}" sibTransId="{F35B3F79-B255-4098-914C-55F0C5B3D21F}"/>
    <dgm:cxn modelId="{10841529-48F0-4AC5-A5FD-3179F563756D}" srcId="{A82C80F3-A2A9-425C-874E-612477E98397}" destId="{78656A8F-62EA-461E-86A3-D55649FD936C}" srcOrd="7" destOrd="0" parTransId="{136A5FBF-E4C1-4DEF-89C9-8DA91037DDC4}" sibTransId="{4EBE216C-C110-40F8-AA1A-7B722AD31D43}"/>
    <dgm:cxn modelId="{C1ADE54F-80F6-4C49-9124-4A6E4F014802}" srcId="{A82C80F3-A2A9-425C-874E-612477E98397}" destId="{7AAB81D1-99C8-4E9F-89F0-53962A5555B8}" srcOrd="5" destOrd="0" parTransId="{F2CBB2DB-27B4-472B-8073-EF20E8B5E20E}" sibTransId="{1308C4EE-EE66-43CC-95B5-1A547E7A1777}"/>
    <dgm:cxn modelId="{E4C7647E-1576-4BD8-9263-D5E9BF7552FC}" type="presOf" srcId="{61BB5853-9523-407C-8ADC-BE3613D5A1F7}" destId="{E7E616D1-C382-4C95-AE1D-FCDBAE371D7F}" srcOrd="0" destOrd="0" presId="urn:microsoft.com/office/officeart/2005/8/layout/vList2"/>
    <dgm:cxn modelId="{69AF1588-8D03-4B73-974A-C2F9E64BBD81}" type="presOf" srcId="{D65E9782-5207-4502-8AF6-B2309DA432AD}" destId="{001693B5-D6DE-47EB-8612-0D219B738566}" srcOrd="0" destOrd="0" presId="urn:microsoft.com/office/officeart/2005/8/layout/vList2"/>
    <dgm:cxn modelId="{0806E98A-502E-4C96-BD62-B73C3DC2120A}" type="presOf" srcId="{78656A8F-62EA-461E-86A3-D55649FD936C}" destId="{8AEB14B2-848E-4752-B91E-E8063403CF8C}" srcOrd="0" destOrd="0" presId="urn:microsoft.com/office/officeart/2005/8/layout/vList2"/>
    <dgm:cxn modelId="{8EBAB98E-180B-40FF-B5A2-A27D819BCC92}" srcId="{A82C80F3-A2A9-425C-874E-612477E98397}" destId="{6B1ADAFE-B68E-4CB0-9980-2A6954E89817}" srcOrd="1" destOrd="0" parTransId="{B5399558-E6B4-413A-BFEE-E691830E7DEA}" sibTransId="{39259AE7-3410-4629-B205-8612066262A8}"/>
    <dgm:cxn modelId="{5028D88E-4660-4BAE-A780-B224E6F67E5D}" type="presOf" srcId="{7AAB81D1-99C8-4E9F-89F0-53962A5555B8}" destId="{28605F62-9C56-4F20-90F4-6EE7E61FB171}" srcOrd="0" destOrd="0" presId="urn:microsoft.com/office/officeart/2005/8/layout/vList2"/>
    <dgm:cxn modelId="{44570C90-6A86-4CD2-AA61-CE62CF45502F}" type="presOf" srcId="{6B1ADAFE-B68E-4CB0-9980-2A6954E89817}" destId="{262C14D4-B665-45E0-97C2-6D5EAE02CFAA}" srcOrd="0" destOrd="0" presId="urn:microsoft.com/office/officeart/2005/8/layout/vList2"/>
    <dgm:cxn modelId="{F758719E-D108-43BE-80C4-E7DA9D081D8B}" type="presOf" srcId="{09CC8C25-59D1-4219-88CB-2660ADA0856D}" destId="{8891898F-D947-4211-921D-62947F2B7D51}" srcOrd="0" destOrd="0" presId="urn:microsoft.com/office/officeart/2005/8/layout/vList2"/>
    <dgm:cxn modelId="{40DC7E9E-8092-4B81-B549-6FB45D1B5083}" srcId="{A82C80F3-A2A9-425C-874E-612477E98397}" destId="{A1044FF2-2BDE-472A-8FD9-CF345BF027A1}" srcOrd="3" destOrd="0" parTransId="{92A0844A-76D3-404D-BA21-E622A647C442}" sibTransId="{3E2E001C-F459-4470-9156-9CBDBB620687}"/>
    <dgm:cxn modelId="{B49ED9AC-488B-4643-917C-FB1CC03D210D}" srcId="{A82C80F3-A2A9-425C-874E-612477E98397}" destId="{A3141F89-832F-4F99-83D1-814964DC705C}" srcOrd="0" destOrd="0" parTransId="{15C411DE-AC9F-420C-94C9-C88AA0A8427B}" sibTransId="{8A13CC5F-949B-407E-A1AE-83D05F4C0A79}"/>
    <dgm:cxn modelId="{7F085AAD-481B-4879-A2E5-6040377F469C}" type="presOf" srcId="{A3141F89-832F-4F99-83D1-814964DC705C}" destId="{2BA142AF-6904-4BFF-A150-B62F54A39F33}" srcOrd="0" destOrd="0" presId="urn:microsoft.com/office/officeart/2005/8/layout/vList2"/>
    <dgm:cxn modelId="{F8C93CB1-9FE2-4774-B740-35461E0F892D}" srcId="{A82C80F3-A2A9-425C-874E-612477E98397}" destId="{09CC8C25-59D1-4219-88CB-2660ADA0856D}" srcOrd="6" destOrd="0" parTransId="{72EBA320-16F9-4191-8130-0CA7508D5ED2}" sibTransId="{FE914157-033C-4AB5-A2AE-CEFEC35D3A2F}"/>
    <dgm:cxn modelId="{7B87DAB5-8D5E-4854-9998-56808E45A134}" srcId="{A82C80F3-A2A9-425C-874E-612477E98397}" destId="{0560FE91-9C23-4F95-B6D3-F126A37BEC11}" srcOrd="2" destOrd="0" parTransId="{3EB8D828-D7BE-474A-AB99-7F203851087E}" sibTransId="{5636C671-B537-43BA-86E0-393684D7AC66}"/>
    <dgm:cxn modelId="{BE4489B9-EB8D-49B0-B142-167565975CD5}" type="presOf" srcId="{A82C80F3-A2A9-425C-874E-612477E98397}" destId="{F6654FB2-D73E-413D-A68A-EF135B641676}" srcOrd="0" destOrd="0" presId="urn:microsoft.com/office/officeart/2005/8/layout/vList2"/>
    <dgm:cxn modelId="{E333F5BA-44E8-4081-9A9E-0B0B62808DF1}" srcId="{A82C80F3-A2A9-425C-874E-612477E98397}" destId="{D65E9782-5207-4502-8AF6-B2309DA432AD}" srcOrd="8" destOrd="0" parTransId="{68EBE9EE-3727-408C-B25A-3F1D131BDE87}" sibTransId="{C1AADEDE-1F5D-48AC-97D8-FF34D53CE42C}"/>
    <dgm:cxn modelId="{FE3B2FDE-A118-4EB2-A40E-0E2929D9B2E1}" type="presOf" srcId="{A1044FF2-2BDE-472A-8FD9-CF345BF027A1}" destId="{20F90229-95F4-410B-BB14-F9EF05A3B209}" srcOrd="0" destOrd="0" presId="urn:microsoft.com/office/officeart/2005/8/layout/vList2"/>
    <dgm:cxn modelId="{4687FADF-0FB1-4EA7-BB82-440AB1CB6DCA}" type="presOf" srcId="{0560FE91-9C23-4F95-B6D3-F126A37BEC11}" destId="{20F152D1-2618-4104-8759-D7C2455325A6}" srcOrd="0" destOrd="0" presId="urn:microsoft.com/office/officeart/2005/8/layout/vList2"/>
    <dgm:cxn modelId="{DF715BBA-446B-4A25-A5F2-C874FC1A3E90}" type="presParOf" srcId="{F6654FB2-D73E-413D-A68A-EF135B641676}" destId="{2BA142AF-6904-4BFF-A150-B62F54A39F33}" srcOrd="0" destOrd="0" presId="urn:microsoft.com/office/officeart/2005/8/layout/vList2"/>
    <dgm:cxn modelId="{613C66C5-BDE1-4E59-91E9-C4E6B7A929D1}" type="presParOf" srcId="{F6654FB2-D73E-413D-A68A-EF135B641676}" destId="{0BF0C6B4-E248-4909-AB18-48A7677408E8}" srcOrd="1" destOrd="0" presId="urn:microsoft.com/office/officeart/2005/8/layout/vList2"/>
    <dgm:cxn modelId="{AF11E9D4-4487-4434-9DD5-3C012D2FAE26}" type="presParOf" srcId="{F6654FB2-D73E-413D-A68A-EF135B641676}" destId="{262C14D4-B665-45E0-97C2-6D5EAE02CFAA}" srcOrd="2" destOrd="0" presId="urn:microsoft.com/office/officeart/2005/8/layout/vList2"/>
    <dgm:cxn modelId="{A923323F-E6C7-4EFF-B8C0-BF1480EC214D}" type="presParOf" srcId="{F6654FB2-D73E-413D-A68A-EF135B641676}" destId="{197CDDDD-BE38-49E5-9EE3-9010ED2DD545}" srcOrd="3" destOrd="0" presId="urn:microsoft.com/office/officeart/2005/8/layout/vList2"/>
    <dgm:cxn modelId="{D04364EE-6668-4F30-8DDA-A00CF0325CE3}" type="presParOf" srcId="{F6654FB2-D73E-413D-A68A-EF135B641676}" destId="{20F152D1-2618-4104-8759-D7C2455325A6}" srcOrd="4" destOrd="0" presId="urn:microsoft.com/office/officeart/2005/8/layout/vList2"/>
    <dgm:cxn modelId="{E902FF91-8793-4218-B71C-6423A71A4B9E}" type="presParOf" srcId="{F6654FB2-D73E-413D-A68A-EF135B641676}" destId="{743E3AE7-7104-4CDB-B178-0CE5644F8F98}" srcOrd="5" destOrd="0" presId="urn:microsoft.com/office/officeart/2005/8/layout/vList2"/>
    <dgm:cxn modelId="{C916B9D9-3EED-4884-974F-AA9969C5A6A1}" type="presParOf" srcId="{F6654FB2-D73E-413D-A68A-EF135B641676}" destId="{20F90229-95F4-410B-BB14-F9EF05A3B209}" srcOrd="6" destOrd="0" presId="urn:microsoft.com/office/officeart/2005/8/layout/vList2"/>
    <dgm:cxn modelId="{8127D4CA-5513-4249-A162-5B6679338A9D}" type="presParOf" srcId="{F6654FB2-D73E-413D-A68A-EF135B641676}" destId="{B69645D1-86C8-4C42-AA50-6619FA36594D}" srcOrd="7" destOrd="0" presId="urn:microsoft.com/office/officeart/2005/8/layout/vList2"/>
    <dgm:cxn modelId="{C4144446-0D6C-43A4-94CC-6EDE906A1E32}" type="presParOf" srcId="{F6654FB2-D73E-413D-A68A-EF135B641676}" destId="{E7E616D1-C382-4C95-AE1D-FCDBAE371D7F}" srcOrd="8" destOrd="0" presId="urn:microsoft.com/office/officeart/2005/8/layout/vList2"/>
    <dgm:cxn modelId="{C1943234-C93B-4775-A5E7-F22CAA49098A}" type="presParOf" srcId="{F6654FB2-D73E-413D-A68A-EF135B641676}" destId="{0A886199-03C7-4235-9D8A-00B29150E2EF}" srcOrd="9" destOrd="0" presId="urn:microsoft.com/office/officeart/2005/8/layout/vList2"/>
    <dgm:cxn modelId="{B137A8B1-4FD1-4351-AAC4-F181399C3D3A}" type="presParOf" srcId="{F6654FB2-D73E-413D-A68A-EF135B641676}" destId="{28605F62-9C56-4F20-90F4-6EE7E61FB171}" srcOrd="10" destOrd="0" presId="urn:microsoft.com/office/officeart/2005/8/layout/vList2"/>
    <dgm:cxn modelId="{48D50AE4-6662-447F-A833-8B3A874DC351}" type="presParOf" srcId="{F6654FB2-D73E-413D-A68A-EF135B641676}" destId="{E1C11591-6EA8-4F09-A6AD-A21DD46C9067}" srcOrd="11" destOrd="0" presId="urn:microsoft.com/office/officeart/2005/8/layout/vList2"/>
    <dgm:cxn modelId="{19DF1407-8C5B-4F7C-BB68-8A326FE438F8}" type="presParOf" srcId="{F6654FB2-D73E-413D-A68A-EF135B641676}" destId="{8891898F-D947-4211-921D-62947F2B7D51}" srcOrd="12" destOrd="0" presId="urn:microsoft.com/office/officeart/2005/8/layout/vList2"/>
    <dgm:cxn modelId="{0CF055ED-8C0F-44E7-8754-CBEB5E1B55A1}" type="presParOf" srcId="{F6654FB2-D73E-413D-A68A-EF135B641676}" destId="{0F4333D4-255F-4AB6-A9F7-29E5DED37367}" srcOrd="13" destOrd="0" presId="urn:microsoft.com/office/officeart/2005/8/layout/vList2"/>
    <dgm:cxn modelId="{53E79EF6-749D-4F8C-BA1E-419749F1AF45}" type="presParOf" srcId="{F6654FB2-D73E-413D-A68A-EF135B641676}" destId="{8AEB14B2-848E-4752-B91E-E8063403CF8C}" srcOrd="14" destOrd="0" presId="urn:microsoft.com/office/officeart/2005/8/layout/vList2"/>
    <dgm:cxn modelId="{B526B154-DC3F-4D85-A06B-C7737DC431BD}" type="presParOf" srcId="{F6654FB2-D73E-413D-A68A-EF135B641676}" destId="{5494CA4E-36A9-4099-B0CA-E8F98D6EA31C}" srcOrd="15" destOrd="0" presId="urn:microsoft.com/office/officeart/2005/8/layout/vList2"/>
    <dgm:cxn modelId="{029BB244-9ADA-4163-B866-7E8570F67FDA}" type="presParOf" srcId="{F6654FB2-D73E-413D-A68A-EF135B641676}" destId="{001693B5-D6DE-47EB-8612-0D219B73856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b="1" dirty="0">
              <a:latin typeface="Roboto" panose="02000000000000000000" pitchFamily="2" charset="0"/>
              <a:ea typeface="Roboto" panose="02000000000000000000" pitchFamily="2" charset="0"/>
            </a:rPr>
            <a:t>SERVICE</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2881FB1-6580-4F21-A283-BFAA6F91D5D2}">
      <dgm:prSet phldrT="[Text]"/>
      <dgm:spPr/>
      <dgm:t>
        <a:bodyPr/>
        <a:lstStyle/>
        <a:p>
          <a:r>
            <a:rPr lang="en-US" b="1" dirty="0">
              <a:latin typeface="Roboto" panose="02000000000000000000" pitchFamily="2" charset="0"/>
              <a:ea typeface="Roboto" panose="02000000000000000000" pitchFamily="2" charset="0"/>
            </a:rPr>
            <a:t>INTEGRITY</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6352CA33-6755-44BE-808F-400DA4CF80A7}">
      <dgm:prSet phldrT="[Text]"/>
      <dgm:spPr/>
      <dgm:t>
        <a:bodyPr/>
        <a:lstStyle/>
        <a:p>
          <a:r>
            <a:rPr lang="en-US" b="1" dirty="0">
              <a:latin typeface="Roboto" panose="02000000000000000000" pitchFamily="2" charset="0"/>
              <a:ea typeface="Roboto" panose="02000000000000000000" pitchFamily="2" charset="0"/>
            </a:rPr>
            <a:t>COMPASSION</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7FCE83D9-631B-4420-BBFC-CA0AFA59F747}">
      <dgm:prSet phldrT="[Text]"/>
      <dgm:spPr/>
      <dgm:t>
        <a:bodyPr/>
        <a:lstStyle/>
        <a:p>
          <a:r>
            <a:rPr lang="en-US" b="1" dirty="0">
              <a:latin typeface="Roboto" panose="02000000000000000000" pitchFamily="2" charset="0"/>
              <a:ea typeface="Roboto" panose="02000000000000000000" pitchFamily="2" charset="0"/>
            </a:rPr>
            <a:t>POSITIVITY</a:t>
          </a: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920A9F34-8B5A-4A31-A72C-EB6DD2691AA6}">
      <dgm:prSet custT="1"/>
      <dgm:spPr/>
      <dgm:t>
        <a:bodyPr/>
        <a:lstStyle/>
        <a:p>
          <a:pPr algn="l">
            <a:buNone/>
          </a:pPr>
          <a:r>
            <a:rPr lang="en-US" sz="1200" dirty="0">
              <a:latin typeface="Roboto" panose="02000000000000000000" pitchFamily="2" charset="0"/>
              <a:ea typeface="Roboto" panose="02000000000000000000" pitchFamily="2" charset="0"/>
            </a:rPr>
            <a:t>   We hold service to be the highest of values. We commit to effective, positive, ethical, and compassionate service to all members of the public and to one another.</a:t>
          </a:r>
        </a:p>
      </dgm:t>
    </dgm:pt>
    <dgm:pt modelId="{DAB33192-3AA2-4BC3-9992-956377224361}" type="parTrans" cxnId="{D07E6E85-D478-4798-A25A-A2780655C8D3}">
      <dgm:prSet/>
      <dgm:spPr/>
      <dgm:t>
        <a:bodyPr/>
        <a:lstStyle/>
        <a:p>
          <a:endParaRPr lang="en-US"/>
        </a:p>
      </dgm:t>
    </dgm:pt>
    <dgm:pt modelId="{01D5AF4C-C6CD-4D24-9D12-3340713C541D}" type="sibTrans" cxnId="{D07E6E85-D478-4798-A25A-A2780655C8D3}">
      <dgm:prSet/>
      <dgm:spPr/>
      <dgm:t>
        <a:bodyPr/>
        <a:lstStyle/>
        <a:p>
          <a:endParaRPr lang="en-US"/>
        </a:p>
      </dgm:t>
    </dgm:pt>
    <dgm:pt modelId="{A0ADAA4A-A571-4340-8205-B87751AF663A}">
      <dgm:prSet custT="1"/>
      <dgm:spPr/>
      <dgm:t>
        <a:bodyPr/>
        <a:lstStyle/>
        <a:p>
          <a:pPr algn="l">
            <a:buFontTx/>
            <a:buNone/>
          </a:pPr>
          <a:r>
            <a:rPr lang="en-US" sz="1000" dirty="0">
              <a:latin typeface="Roboto" panose="02000000000000000000" pitchFamily="2" charset="0"/>
              <a:ea typeface="Roboto" panose="02000000000000000000" pitchFamily="2" charset="0"/>
            </a:rPr>
            <a:t>  We commit to being professional and courteous in all our interactions, both with the public we serve and with each other. We commit to being honest, ethical, and diligent -- to do our best. We commit to being personally accountable for our words and actions and to help cultivate an organization of integrity by expecting the same of others. We do the right thing, even when no one is watching.</a:t>
          </a:r>
        </a:p>
      </dgm:t>
    </dgm:pt>
    <dgm:pt modelId="{2F10ADA0-1FBA-4613-AA4A-C22756FC59F5}" type="parTrans" cxnId="{F5678A26-AF4F-4AE9-9E09-D6A0E996860F}">
      <dgm:prSet/>
      <dgm:spPr/>
      <dgm:t>
        <a:bodyPr/>
        <a:lstStyle/>
        <a:p>
          <a:endParaRPr lang="en-US"/>
        </a:p>
      </dgm:t>
    </dgm:pt>
    <dgm:pt modelId="{C0191840-1756-4CC7-8F57-33D188AD54FA}" type="sibTrans" cxnId="{F5678A26-AF4F-4AE9-9E09-D6A0E996860F}">
      <dgm:prSet/>
      <dgm:spPr/>
      <dgm:t>
        <a:bodyPr/>
        <a:lstStyle/>
        <a:p>
          <a:endParaRPr lang="en-US"/>
        </a:p>
      </dgm:t>
    </dgm:pt>
    <dgm:pt modelId="{D2B77334-1312-4E22-A00A-91B22DB0FF59}">
      <dgm:prSet custT="1"/>
      <dgm:spPr/>
      <dgm:t>
        <a:bodyPr/>
        <a:lstStyle/>
        <a:p>
          <a:pPr algn="l">
            <a:buNone/>
          </a:pPr>
          <a:r>
            <a:rPr lang="en-US" sz="1200" dirty="0">
              <a:latin typeface="Roboto" panose="02000000000000000000" pitchFamily="2" charset="0"/>
              <a:ea typeface="Roboto" panose="02000000000000000000" pitchFamily="2" charset="0"/>
            </a:rPr>
            <a:t>   We commit to being empathetic, both to the public we serve and to one another, to be mindful of our speech and actions and how they may affect others.  We recognize that honest, kind communication, even in the face of conflict, is an act of compassion.</a:t>
          </a:r>
        </a:p>
      </dgm:t>
    </dgm:pt>
    <dgm:pt modelId="{BB2F71CB-F448-4847-81F5-8A25E28B9629}" type="parTrans" cxnId="{C3BFF1EA-D7EF-4F39-A1CB-8ADBCC5FD1AA}">
      <dgm:prSet/>
      <dgm:spPr/>
      <dgm:t>
        <a:bodyPr/>
        <a:lstStyle/>
        <a:p>
          <a:endParaRPr lang="en-US"/>
        </a:p>
      </dgm:t>
    </dgm:pt>
    <dgm:pt modelId="{A726B0F0-5078-4CF0-89F6-8A3ED5AC5DEB}" type="sibTrans" cxnId="{C3BFF1EA-D7EF-4F39-A1CB-8ADBCC5FD1AA}">
      <dgm:prSet/>
      <dgm:spPr/>
      <dgm:t>
        <a:bodyPr/>
        <a:lstStyle/>
        <a:p>
          <a:endParaRPr lang="en-US"/>
        </a:p>
      </dgm:t>
    </dgm:pt>
    <dgm:pt modelId="{47D57F13-4524-4FCF-ABAD-76827C23931F}">
      <dgm:prSet custT="1"/>
      <dgm:spPr/>
      <dgm:t>
        <a:bodyPr/>
        <a:lstStyle/>
        <a:p>
          <a:pPr algn="l">
            <a:buNone/>
          </a:pPr>
          <a:r>
            <a:rPr lang="en-US" sz="1200" dirty="0">
              <a:latin typeface="Roboto" panose="02000000000000000000" pitchFamily="2" charset="0"/>
              <a:ea typeface="Roboto" panose="02000000000000000000" pitchFamily="2" charset="0"/>
            </a:rPr>
            <a:t>   We recognize that our perspective is critical to our attitude and that realistic assessments do not require negativity. We commit to approaching challenges with a positive attitude.</a:t>
          </a:r>
        </a:p>
      </dgm:t>
    </dgm:pt>
    <dgm:pt modelId="{A8BBB154-E15F-47D8-A4A9-F4023FCDFA69}" type="parTrans" cxnId="{49AA58AF-FDB4-418B-BD73-DF315018D763}">
      <dgm:prSet/>
      <dgm:spPr/>
      <dgm:t>
        <a:bodyPr/>
        <a:lstStyle/>
        <a:p>
          <a:endParaRPr lang="en-US"/>
        </a:p>
      </dgm:t>
    </dgm:pt>
    <dgm:pt modelId="{60D59DD3-10DA-4B92-BFCD-FADCF9197B81}" type="sibTrans" cxnId="{49AA58AF-FDB4-418B-BD73-DF315018D763}">
      <dgm:prSet/>
      <dgm:spPr/>
      <dgm:t>
        <a:bodyPr/>
        <a:lstStyle/>
        <a:p>
          <a:endParaRPr lang="en-US"/>
        </a:p>
      </dgm:t>
    </dgm:pt>
    <dgm:pt modelId="{623C4F7F-8239-4CF7-887D-C964CE2CD796}" type="pres">
      <dgm:prSet presAssocID="{00C18FBF-3FF5-4C16-97CF-AF03740D7AB6}" presName="diagram" presStyleCnt="0">
        <dgm:presLayoutVars>
          <dgm:dir/>
          <dgm:animLvl val="lvl"/>
          <dgm:resizeHandles val="exact"/>
        </dgm:presLayoutVars>
      </dgm:prSet>
      <dgm:spPr/>
    </dgm:pt>
    <dgm:pt modelId="{C14B9878-0CD5-454E-9012-F8FC3D1F9E4A}" type="pres">
      <dgm:prSet presAssocID="{B4F1B46E-22B2-4721-950C-8704487586DC}" presName="compNode" presStyleCnt="0"/>
      <dgm:spPr/>
    </dgm:pt>
    <dgm:pt modelId="{0094F0B7-40B3-459D-AAFF-52F0F7257A95}" type="pres">
      <dgm:prSet presAssocID="{B4F1B46E-22B2-4721-950C-8704487586DC}" presName="childRect" presStyleLbl="bgAcc1" presStyleIdx="0" presStyleCnt="4">
        <dgm:presLayoutVars>
          <dgm:bulletEnabled val="1"/>
        </dgm:presLayoutVars>
      </dgm:prSet>
      <dgm:spPr/>
    </dgm:pt>
    <dgm:pt modelId="{26418CD5-5AD4-4789-BD81-66A7211C8436}" type="pres">
      <dgm:prSet presAssocID="{B4F1B46E-22B2-4721-950C-8704487586DC}" presName="parentText" presStyleLbl="node1" presStyleIdx="0" presStyleCnt="0">
        <dgm:presLayoutVars>
          <dgm:chMax val="0"/>
          <dgm:bulletEnabled val="1"/>
        </dgm:presLayoutVars>
      </dgm:prSet>
      <dgm:spPr/>
    </dgm:pt>
    <dgm:pt modelId="{2083D707-149A-4998-834C-9B900E014B9D}" type="pres">
      <dgm:prSet presAssocID="{B4F1B46E-22B2-4721-950C-8704487586DC}" presName="parentRect" presStyleLbl="alignNode1" presStyleIdx="0" presStyleCnt="4"/>
      <dgm:spPr/>
    </dgm:pt>
    <dgm:pt modelId="{D310CC49-F312-4D33-BAB9-3CF52EB91397}" type="pres">
      <dgm:prSet presAssocID="{B4F1B46E-22B2-4721-950C-8704487586DC}" presName="adorn" presStyleLbl="fgAccFollowNod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7D9D077-4506-468D-AA2A-9B297A693311}" type="pres">
      <dgm:prSet presAssocID="{A7E2530A-34E2-4E9F-BC78-8920BA140C41}" presName="sibTrans" presStyleLbl="sibTrans2D1" presStyleIdx="0" presStyleCnt="0"/>
      <dgm:spPr/>
    </dgm:pt>
    <dgm:pt modelId="{BBC1FE30-0C12-49A6-A29E-F43224F2E1B1}" type="pres">
      <dgm:prSet presAssocID="{F2881FB1-6580-4F21-A283-BFAA6F91D5D2}" presName="compNode" presStyleCnt="0"/>
      <dgm:spPr/>
    </dgm:pt>
    <dgm:pt modelId="{22ABF5A0-0F70-42FD-8CC6-3CD5AE73A4E7}" type="pres">
      <dgm:prSet presAssocID="{F2881FB1-6580-4F21-A283-BFAA6F91D5D2}" presName="childRect" presStyleLbl="bgAcc1" presStyleIdx="1" presStyleCnt="4">
        <dgm:presLayoutVars>
          <dgm:bulletEnabled val="1"/>
        </dgm:presLayoutVars>
      </dgm:prSet>
      <dgm:spPr/>
    </dgm:pt>
    <dgm:pt modelId="{92201BE0-A542-4152-B616-668836DA1B49}" type="pres">
      <dgm:prSet presAssocID="{F2881FB1-6580-4F21-A283-BFAA6F91D5D2}" presName="parentText" presStyleLbl="node1" presStyleIdx="0" presStyleCnt="0">
        <dgm:presLayoutVars>
          <dgm:chMax val="0"/>
          <dgm:bulletEnabled val="1"/>
        </dgm:presLayoutVars>
      </dgm:prSet>
      <dgm:spPr/>
    </dgm:pt>
    <dgm:pt modelId="{513DF8D2-2465-4BB3-AD92-6D9D81D13BB0}" type="pres">
      <dgm:prSet presAssocID="{F2881FB1-6580-4F21-A283-BFAA6F91D5D2}" presName="parentRect" presStyleLbl="alignNode1" presStyleIdx="1" presStyleCnt="4"/>
      <dgm:spPr/>
    </dgm:pt>
    <dgm:pt modelId="{9FEEA396-9BF0-4960-9474-2098FF6488FE}" type="pres">
      <dgm:prSet presAssocID="{F2881FB1-6580-4F21-A283-BFAA6F91D5D2}" presName="adorn" presStyleLbl="fgAccFollowNod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A69D1AB-37E2-479E-82FA-BF3F4E35FC89}" type="pres">
      <dgm:prSet presAssocID="{A5ABDC17-7AB5-4F0E-992A-F9343F5D74EB}" presName="sibTrans" presStyleLbl="sibTrans2D1" presStyleIdx="0" presStyleCnt="0"/>
      <dgm:spPr/>
    </dgm:pt>
    <dgm:pt modelId="{BAFB1E71-21FB-4433-821F-FB188A9087A5}" type="pres">
      <dgm:prSet presAssocID="{6352CA33-6755-44BE-808F-400DA4CF80A7}" presName="compNode" presStyleCnt="0"/>
      <dgm:spPr/>
    </dgm:pt>
    <dgm:pt modelId="{CD73267E-D1B1-409C-B6BA-88EF31E76515}" type="pres">
      <dgm:prSet presAssocID="{6352CA33-6755-44BE-808F-400DA4CF80A7}" presName="childRect" presStyleLbl="bgAcc1" presStyleIdx="2" presStyleCnt="4">
        <dgm:presLayoutVars>
          <dgm:bulletEnabled val="1"/>
        </dgm:presLayoutVars>
      </dgm:prSet>
      <dgm:spPr/>
    </dgm:pt>
    <dgm:pt modelId="{06ADF95F-B02F-4F36-AAE1-F9BEA2E30A1A}" type="pres">
      <dgm:prSet presAssocID="{6352CA33-6755-44BE-808F-400DA4CF80A7}" presName="parentText" presStyleLbl="node1" presStyleIdx="0" presStyleCnt="0">
        <dgm:presLayoutVars>
          <dgm:chMax val="0"/>
          <dgm:bulletEnabled val="1"/>
        </dgm:presLayoutVars>
      </dgm:prSet>
      <dgm:spPr/>
    </dgm:pt>
    <dgm:pt modelId="{AC5AED2F-3898-409D-82F5-CCBD5553EC3E}" type="pres">
      <dgm:prSet presAssocID="{6352CA33-6755-44BE-808F-400DA4CF80A7}" presName="parentRect" presStyleLbl="alignNode1" presStyleIdx="2" presStyleCnt="4"/>
      <dgm:spPr/>
    </dgm:pt>
    <dgm:pt modelId="{DA59EFC0-77DA-46AF-8334-EF6A7B9AD470}" type="pres">
      <dgm:prSet presAssocID="{6352CA33-6755-44BE-808F-400DA4CF80A7}" presName="adorn" presStyleLbl="fgAccFollowNod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E855731-9FA5-4932-B642-1E50BE462E58}" type="pres">
      <dgm:prSet presAssocID="{AAB4CF73-4B9B-4AA0-9074-16C2D2AE00A1}" presName="sibTrans" presStyleLbl="sibTrans2D1" presStyleIdx="0" presStyleCnt="0"/>
      <dgm:spPr/>
    </dgm:pt>
    <dgm:pt modelId="{8386B631-3C4C-4494-887F-B93DA13F480A}" type="pres">
      <dgm:prSet presAssocID="{7FCE83D9-631B-4420-BBFC-CA0AFA59F747}" presName="compNode" presStyleCnt="0"/>
      <dgm:spPr/>
    </dgm:pt>
    <dgm:pt modelId="{2EDCC64C-D141-47D9-A4E4-F7057C58DB73}" type="pres">
      <dgm:prSet presAssocID="{7FCE83D9-631B-4420-BBFC-CA0AFA59F747}" presName="childRect" presStyleLbl="bgAcc1" presStyleIdx="3" presStyleCnt="4">
        <dgm:presLayoutVars>
          <dgm:bulletEnabled val="1"/>
        </dgm:presLayoutVars>
      </dgm:prSet>
      <dgm:spPr/>
    </dgm:pt>
    <dgm:pt modelId="{DBBADC2C-B586-41F4-BAC1-C47A77A569CD}" type="pres">
      <dgm:prSet presAssocID="{7FCE83D9-631B-4420-BBFC-CA0AFA59F747}" presName="parentText" presStyleLbl="node1" presStyleIdx="0" presStyleCnt="0">
        <dgm:presLayoutVars>
          <dgm:chMax val="0"/>
          <dgm:bulletEnabled val="1"/>
        </dgm:presLayoutVars>
      </dgm:prSet>
      <dgm:spPr/>
    </dgm:pt>
    <dgm:pt modelId="{009EB6C8-791B-4AA7-9E95-061425514257}" type="pres">
      <dgm:prSet presAssocID="{7FCE83D9-631B-4420-BBFC-CA0AFA59F747}" presName="parentRect" presStyleLbl="alignNode1" presStyleIdx="3" presStyleCnt="4"/>
      <dgm:spPr/>
    </dgm:pt>
    <dgm:pt modelId="{91C13DEB-F4CD-4DC4-B1D8-6E8B0817DE21}" type="pres">
      <dgm:prSet presAssocID="{7FCE83D9-631B-4420-BBFC-CA0AFA59F747}" presName="adorn" presStyleLbl="fgAccFollowNod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D6671D12-ACCB-490D-A16E-54DD94292CAF}" type="presOf" srcId="{D2B77334-1312-4E22-A00A-91B22DB0FF59}" destId="{CD73267E-D1B1-409C-B6BA-88EF31E76515}" srcOrd="0" destOrd="0" presId="urn:microsoft.com/office/officeart/2005/8/layout/bList2"/>
    <dgm:cxn modelId="{84B87914-BCF9-479C-A401-D291F92266D4}" type="presOf" srcId="{B4F1B46E-22B2-4721-950C-8704487586DC}" destId="{26418CD5-5AD4-4789-BD81-66A7211C8436}" srcOrd="0" destOrd="0" presId="urn:microsoft.com/office/officeart/2005/8/layout/bList2"/>
    <dgm:cxn modelId="{48970221-4D0A-4A7A-9996-66A9060D5FC5}" type="presOf" srcId="{920A9F34-8B5A-4A31-A72C-EB6DD2691AA6}" destId="{0094F0B7-40B3-459D-AAFF-52F0F7257A95}" srcOrd="0" destOrd="0" presId="urn:microsoft.com/office/officeart/2005/8/layout/bList2"/>
    <dgm:cxn modelId="{F5678A26-AF4F-4AE9-9E09-D6A0E996860F}" srcId="{F2881FB1-6580-4F21-A283-BFAA6F91D5D2}" destId="{A0ADAA4A-A571-4340-8205-B87751AF663A}" srcOrd="0" destOrd="0" parTransId="{2F10ADA0-1FBA-4613-AA4A-C22756FC59F5}" sibTransId="{C0191840-1756-4CC7-8F57-33D188AD54FA}"/>
    <dgm:cxn modelId="{FB64D731-B15A-4CC5-8388-7896C6F7C31A}" type="presOf" srcId="{A7E2530A-34E2-4E9F-BC78-8920BA140C41}" destId="{97D9D077-4506-468D-AA2A-9B297A693311}" srcOrd="0" destOrd="0" presId="urn:microsoft.com/office/officeart/2005/8/layout/bList2"/>
    <dgm:cxn modelId="{4A31D641-1B5D-46D3-B685-0C4DC6EFE71B}" srcId="{00C18FBF-3FF5-4C16-97CF-AF03740D7AB6}" destId="{F2881FB1-6580-4F21-A283-BFAA6F91D5D2}" srcOrd="1" destOrd="0" parTransId="{2D960FDD-BADA-480D-9043-497C56588AD3}" sibTransId="{A5ABDC17-7AB5-4F0E-992A-F9343F5D74EB}"/>
    <dgm:cxn modelId="{7168CB62-2D6E-4CF5-8286-C147A142C4C9}" type="presOf" srcId="{B4F1B46E-22B2-4721-950C-8704487586DC}" destId="{2083D707-149A-4998-834C-9B900E014B9D}" srcOrd="1" destOrd="0" presId="urn:microsoft.com/office/officeart/2005/8/layout/bList2"/>
    <dgm:cxn modelId="{5842F866-A58B-44EC-935A-67F771F6A498}" type="presOf" srcId="{F2881FB1-6580-4F21-A283-BFAA6F91D5D2}" destId="{513DF8D2-2465-4BB3-AD92-6D9D81D13BB0}" srcOrd="1" destOrd="0" presId="urn:microsoft.com/office/officeart/2005/8/layout/bList2"/>
    <dgm:cxn modelId="{F87A5371-5525-428A-A3E0-D90AD17FC7F8}" type="presOf" srcId="{7FCE83D9-631B-4420-BBFC-CA0AFA59F747}" destId="{DBBADC2C-B586-41F4-BAC1-C47A77A569CD}" srcOrd="0" destOrd="0" presId="urn:microsoft.com/office/officeart/2005/8/layout/bList2"/>
    <dgm:cxn modelId="{91BE1F72-4950-4B7A-9A14-CDFBD5305186}" type="presOf" srcId="{AAB4CF73-4B9B-4AA0-9074-16C2D2AE00A1}" destId="{DE855731-9FA5-4932-B642-1E50BE462E58}" srcOrd="0" destOrd="0" presId="urn:microsoft.com/office/officeart/2005/8/layout/bList2"/>
    <dgm:cxn modelId="{4E57D156-FCE3-41B6-BD22-A112F8FCDD18}" type="presOf" srcId="{7FCE83D9-631B-4420-BBFC-CA0AFA59F747}" destId="{009EB6C8-791B-4AA7-9E95-061425514257}" srcOrd="1" destOrd="0" presId="urn:microsoft.com/office/officeart/2005/8/layout/bList2"/>
    <dgm:cxn modelId="{B3F63059-2844-4E50-99B2-282DC864F4B8}" type="presOf" srcId="{F2881FB1-6580-4F21-A283-BFAA6F91D5D2}" destId="{92201BE0-A542-4152-B616-668836DA1B49}" srcOrd="0" destOrd="0" presId="urn:microsoft.com/office/officeart/2005/8/layout/bList2"/>
    <dgm:cxn modelId="{D07E6E85-D478-4798-A25A-A2780655C8D3}" srcId="{B4F1B46E-22B2-4721-950C-8704487586DC}" destId="{920A9F34-8B5A-4A31-A72C-EB6DD2691AA6}" srcOrd="0" destOrd="0" parTransId="{DAB33192-3AA2-4BC3-9992-956377224361}" sibTransId="{01D5AF4C-C6CD-4D24-9D12-3340713C541D}"/>
    <dgm:cxn modelId="{E572418E-4340-4448-940D-253A2FA3B9B3}" srcId="{00C18FBF-3FF5-4C16-97CF-AF03740D7AB6}" destId="{7FCE83D9-631B-4420-BBFC-CA0AFA59F747}" srcOrd="3" destOrd="0" parTransId="{C61EC981-13FA-4710-B079-D35692EEB764}" sibTransId="{1B48A0DE-4031-4D45-86A1-94CDAF68824A}"/>
    <dgm:cxn modelId="{1359758F-81EF-4FD2-8190-AF811E00CD28}" type="presOf" srcId="{6352CA33-6755-44BE-808F-400DA4CF80A7}" destId="{06ADF95F-B02F-4F36-AAE1-F9BEA2E30A1A}" srcOrd="0" destOrd="0" presId="urn:microsoft.com/office/officeart/2005/8/layout/bList2"/>
    <dgm:cxn modelId="{F930F9A9-4A89-4273-8084-251538C2675F}" type="presOf" srcId="{47D57F13-4524-4FCF-ABAD-76827C23931F}" destId="{2EDCC64C-D141-47D9-A4E4-F7057C58DB73}" srcOrd="0" destOrd="0" presId="urn:microsoft.com/office/officeart/2005/8/layout/bList2"/>
    <dgm:cxn modelId="{49AA58AF-FDB4-418B-BD73-DF315018D763}" srcId="{7FCE83D9-631B-4420-BBFC-CA0AFA59F747}" destId="{47D57F13-4524-4FCF-ABAD-76827C23931F}" srcOrd="0" destOrd="0" parTransId="{A8BBB154-E15F-47D8-A4A9-F4023FCDFA69}" sibTransId="{60D59DD3-10DA-4B92-BFCD-FADCF9197B81}"/>
    <dgm:cxn modelId="{2C8317B2-2EBB-4589-86EA-C77B3B6E81AA}" srcId="{00C18FBF-3FF5-4C16-97CF-AF03740D7AB6}" destId="{B4F1B46E-22B2-4721-950C-8704487586DC}" srcOrd="0" destOrd="0" parTransId="{E8A66543-CC4D-4785-A93E-5B125E09F826}" sibTransId="{A7E2530A-34E2-4E9F-BC78-8920BA140C41}"/>
    <dgm:cxn modelId="{B5BA2CC8-0CCB-4DCA-8978-5D696099EF7A}" type="presOf" srcId="{6352CA33-6755-44BE-808F-400DA4CF80A7}" destId="{AC5AED2F-3898-409D-82F5-CCBD5553EC3E}" srcOrd="1" destOrd="0" presId="urn:microsoft.com/office/officeart/2005/8/layout/bList2"/>
    <dgm:cxn modelId="{390817DD-B57A-4304-B0A0-E66A1E554CB3}" type="presOf" srcId="{A5ABDC17-7AB5-4F0E-992A-F9343F5D74EB}" destId="{EA69D1AB-37E2-479E-82FA-BF3F4E35FC89}" srcOrd="0" destOrd="0" presId="urn:microsoft.com/office/officeart/2005/8/layout/bList2"/>
    <dgm:cxn modelId="{82BAE5DD-3A79-4870-9019-1254385E0650}" srcId="{00C18FBF-3FF5-4C16-97CF-AF03740D7AB6}" destId="{6352CA33-6755-44BE-808F-400DA4CF80A7}" srcOrd="2" destOrd="0" parTransId="{AEB59203-63BA-4A96-BADC-40BAEBD9AA40}" sibTransId="{AAB4CF73-4B9B-4AA0-9074-16C2D2AE00A1}"/>
    <dgm:cxn modelId="{0F10B2DE-987D-4C70-A8D5-8833FBE2355F}" type="presOf" srcId="{00C18FBF-3FF5-4C16-97CF-AF03740D7AB6}" destId="{623C4F7F-8239-4CF7-887D-C964CE2CD796}" srcOrd="0" destOrd="0" presId="urn:microsoft.com/office/officeart/2005/8/layout/bList2"/>
    <dgm:cxn modelId="{C3BFF1EA-D7EF-4F39-A1CB-8ADBCC5FD1AA}" srcId="{6352CA33-6755-44BE-808F-400DA4CF80A7}" destId="{D2B77334-1312-4E22-A00A-91B22DB0FF59}" srcOrd="0" destOrd="0" parTransId="{BB2F71CB-F448-4847-81F5-8A25E28B9629}" sibTransId="{A726B0F0-5078-4CF0-89F6-8A3ED5AC5DEB}"/>
    <dgm:cxn modelId="{9E4465FA-8FC5-4536-82F7-572571E6597F}" type="presOf" srcId="{A0ADAA4A-A571-4340-8205-B87751AF663A}" destId="{22ABF5A0-0F70-42FD-8CC6-3CD5AE73A4E7}" srcOrd="0" destOrd="0" presId="urn:microsoft.com/office/officeart/2005/8/layout/bList2"/>
    <dgm:cxn modelId="{760ADF90-C4B2-4CFD-AC15-276801E83397}" type="presParOf" srcId="{623C4F7F-8239-4CF7-887D-C964CE2CD796}" destId="{C14B9878-0CD5-454E-9012-F8FC3D1F9E4A}" srcOrd="0" destOrd="0" presId="urn:microsoft.com/office/officeart/2005/8/layout/bList2"/>
    <dgm:cxn modelId="{6EEA1DAA-B2B7-4D4D-A4D0-1AD2DBAD9AC0}" type="presParOf" srcId="{C14B9878-0CD5-454E-9012-F8FC3D1F9E4A}" destId="{0094F0B7-40B3-459D-AAFF-52F0F7257A95}" srcOrd="0" destOrd="0" presId="urn:microsoft.com/office/officeart/2005/8/layout/bList2"/>
    <dgm:cxn modelId="{C9BAA2FA-71FB-4FAB-845E-D7B61C4513C6}" type="presParOf" srcId="{C14B9878-0CD5-454E-9012-F8FC3D1F9E4A}" destId="{26418CD5-5AD4-4789-BD81-66A7211C8436}" srcOrd="1" destOrd="0" presId="urn:microsoft.com/office/officeart/2005/8/layout/bList2"/>
    <dgm:cxn modelId="{7DC359BF-E55F-4C5B-B3A0-2AFE2E6C6BF0}" type="presParOf" srcId="{C14B9878-0CD5-454E-9012-F8FC3D1F9E4A}" destId="{2083D707-149A-4998-834C-9B900E014B9D}" srcOrd="2" destOrd="0" presId="urn:microsoft.com/office/officeart/2005/8/layout/bList2"/>
    <dgm:cxn modelId="{85280A1F-27F3-444E-A14C-DFD628B33AB2}" type="presParOf" srcId="{C14B9878-0CD5-454E-9012-F8FC3D1F9E4A}" destId="{D310CC49-F312-4D33-BAB9-3CF52EB91397}" srcOrd="3" destOrd="0" presId="urn:microsoft.com/office/officeart/2005/8/layout/bList2"/>
    <dgm:cxn modelId="{00EA2ABC-CCED-429A-8329-930F0EBEFF23}" type="presParOf" srcId="{623C4F7F-8239-4CF7-887D-C964CE2CD796}" destId="{97D9D077-4506-468D-AA2A-9B297A693311}" srcOrd="1" destOrd="0" presId="urn:microsoft.com/office/officeart/2005/8/layout/bList2"/>
    <dgm:cxn modelId="{DB44AA27-C823-42F5-8F56-E8EF0570BC91}" type="presParOf" srcId="{623C4F7F-8239-4CF7-887D-C964CE2CD796}" destId="{BBC1FE30-0C12-49A6-A29E-F43224F2E1B1}" srcOrd="2" destOrd="0" presId="urn:microsoft.com/office/officeart/2005/8/layout/bList2"/>
    <dgm:cxn modelId="{21C72522-C367-4671-BC24-D78AF9C377CD}" type="presParOf" srcId="{BBC1FE30-0C12-49A6-A29E-F43224F2E1B1}" destId="{22ABF5A0-0F70-42FD-8CC6-3CD5AE73A4E7}" srcOrd="0" destOrd="0" presId="urn:microsoft.com/office/officeart/2005/8/layout/bList2"/>
    <dgm:cxn modelId="{09C5A77E-854C-470B-8426-B9B676A2765B}" type="presParOf" srcId="{BBC1FE30-0C12-49A6-A29E-F43224F2E1B1}" destId="{92201BE0-A542-4152-B616-668836DA1B49}" srcOrd="1" destOrd="0" presId="urn:microsoft.com/office/officeart/2005/8/layout/bList2"/>
    <dgm:cxn modelId="{034A560A-1433-4681-8019-974496F2DE00}" type="presParOf" srcId="{BBC1FE30-0C12-49A6-A29E-F43224F2E1B1}" destId="{513DF8D2-2465-4BB3-AD92-6D9D81D13BB0}" srcOrd="2" destOrd="0" presId="urn:microsoft.com/office/officeart/2005/8/layout/bList2"/>
    <dgm:cxn modelId="{5EE34193-A425-4F20-9C22-6257FD5B1EC2}" type="presParOf" srcId="{BBC1FE30-0C12-49A6-A29E-F43224F2E1B1}" destId="{9FEEA396-9BF0-4960-9474-2098FF6488FE}" srcOrd="3" destOrd="0" presId="urn:microsoft.com/office/officeart/2005/8/layout/bList2"/>
    <dgm:cxn modelId="{33C84A0B-0912-451A-B774-41CD3A42DBC8}" type="presParOf" srcId="{623C4F7F-8239-4CF7-887D-C964CE2CD796}" destId="{EA69D1AB-37E2-479E-82FA-BF3F4E35FC89}" srcOrd="3" destOrd="0" presId="urn:microsoft.com/office/officeart/2005/8/layout/bList2"/>
    <dgm:cxn modelId="{5A4C3658-2546-4895-908B-BAC946E02657}" type="presParOf" srcId="{623C4F7F-8239-4CF7-887D-C964CE2CD796}" destId="{BAFB1E71-21FB-4433-821F-FB188A9087A5}" srcOrd="4" destOrd="0" presId="urn:microsoft.com/office/officeart/2005/8/layout/bList2"/>
    <dgm:cxn modelId="{145CD0D1-EC1A-4A57-8B7A-7A85E7EEFDD4}" type="presParOf" srcId="{BAFB1E71-21FB-4433-821F-FB188A9087A5}" destId="{CD73267E-D1B1-409C-B6BA-88EF31E76515}" srcOrd="0" destOrd="0" presId="urn:microsoft.com/office/officeart/2005/8/layout/bList2"/>
    <dgm:cxn modelId="{58A8D653-5D0A-4204-A65E-A2C34D38DA86}" type="presParOf" srcId="{BAFB1E71-21FB-4433-821F-FB188A9087A5}" destId="{06ADF95F-B02F-4F36-AAE1-F9BEA2E30A1A}" srcOrd="1" destOrd="0" presId="urn:microsoft.com/office/officeart/2005/8/layout/bList2"/>
    <dgm:cxn modelId="{6EEE06B6-2A48-4F17-A41E-CA45016E5946}" type="presParOf" srcId="{BAFB1E71-21FB-4433-821F-FB188A9087A5}" destId="{AC5AED2F-3898-409D-82F5-CCBD5553EC3E}" srcOrd="2" destOrd="0" presId="urn:microsoft.com/office/officeart/2005/8/layout/bList2"/>
    <dgm:cxn modelId="{15E83001-A0D0-45A6-9940-385EAEB165B5}" type="presParOf" srcId="{BAFB1E71-21FB-4433-821F-FB188A9087A5}" destId="{DA59EFC0-77DA-46AF-8334-EF6A7B9AD470}" srcOrd="3" destOrd="0" presId="urn:microsoft.com/office/officeart/2005/8/layout/bList2"/>
    <dgm:cxn modelId="{99B61B32-DB0B-4445-B093-BAAF76B3DC50}" type="presParOf" srcId="{623C4F7F-8239-4CF7-887D-C964CE2CD796}" destId="{DE855731-9FA5-4932-B642-1E50BE462E58}" srcOrd="5" destOrd="0" presId="urn:microsoft.com/office/officeart/2005/8/layout/bList2"/>
    <dgm:cxn modelId="{D0C4A7EC-6683-4DCD-B84D-46A90ED21ABE}" type="presParOf" srcId="{623C4F7F-8239-4CF7-887D-C964CE2CD796}" destId="{8386B631-3C4C-4494-887F-B93DA13F480A}" srcOrd="6" destOrd="0" presId="urn:microsoft.com/office/officeart/2005/8/layout/bList2"/>
    <dgm:cxn modelId="{EA9FDA32-F455-47FF-BFC2-73717E6F3149}" type="presParOf" srcId="{8386B631-3C4C-4494-887F-B93DA13F480A}" destId="{2EDCC64C-D141-47D9-A4E4-F7057C58DB73}" srcOrd="0" destOrd="0" presId="urn:microsoft.com/office/officeart/2005/8/layout/bList2"/>
    <dgm:cxn modelId="{96334CF7-D30A-4BC7-BE3A-770E27635852}" type="presParOf" srcId="{8386B631-3C4C-4494-887F-B93DA13F480A}" destId="{DBBADC2C-B586-41F4-BAC1-C47A77A569CD}" srcOrd="1" destOrd="0" presId="urn:microsoft.com/office/officeart/2005/8/layout/bList2"/>
    <dgm:cxn modelId="{14ACCB6A-5B8A-4BB1-93D3-0FAED32A6F70}" type="presParOf" srcId="{8386B631-3C4C-4494-887F-B93DA13F480A}" destId="{009EB6C8-791B-4AA7-9E95-061425514257}" srcOrd="2" destOrd="0" presId="urn:microsoft.com/office/officeart/2005/8/layout/bList2"/>
    <dgm:cxn modelId="{D7D18C80-4BE4-4533-88C8-7477F2D0553C}" type="presParOf" srcId="{8386B631-3C4C-4494-887F-B93DA13F480A}" destId="{91C13DEB-F4CD-4DC4-B1D8-6E8B0817DE2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18FBF-3FF5-4C16-97CF-AF03740D7AB6}"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b="1" dirty="0">
              <a:latin typeface="Roboto" panose="02000000000000000000" pitchFamily="2" charset="0"/>
              <a:ea typeface="Roboto" panose="02000000000000000000" pitchFamily="2" charset="0"/>
            </a:rPr>
            <a:t>ADAPTABILITY</a:t>
          </a: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2881FB1-6580-4F21-A283-BFAA6F91D5D2}">
      <dgm:prSet phldrT="[Text]"/>
      <dgm:spPr/>
      <dgm:t>
        <a:bodyPr/>
        <a:lstStyle/>
        <a:p>
          <a:r>
            <a:rPr lang="en-US" b="1" dirty="0">
              <a:latin typeface="Roboto" panose="02000000000000000000" pitchFamily="2" charset="0"/>
              <a:ea typeface="Roboto" panose="02000000000000000000" pitchFamily="2" charset="0"/>
            </a:rPr>
            <a:t>TEAMWORK</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6352CA33-6755-44BE-808F-400DA4CF80A7}">
      <dgm:prSet phldrT="[Text]"/>
      <dgm:spPr/>
      <dgm:t>
        <a:bodyPr/>
        <a:lstStyle/>
        <a:p>
          <a:r>
            <a:rPr lang="en-US" b="1" dirty="0">
              <a:latin typeface="Roboto" panose="02000000000000000000" pitchFamily="2" charset="0"/>
              <a:ea typeface="Roboto" panose="02000000000000000000" pitchFamily="2" charset="0"/>
            </a:rPr>
            <a:t>BOUNDARIES</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E76878-3125-4DEA-84DC-6A2F1C16E4CA}">
      <dgm:prSet custT="1"/>
      <dgm:spPr/>
      <dgm:t>
        <a:bodyPr/>
        <a:lstStyle/>
        <a:p>
          <a:pPr algn="l">
            <a:buNone/>
          </a:pPr>
          <a:r>
            <a:rPr lang="en-US" sz="1200" dirty="0">
              <a:latin typeface="Roboto" panose="02000000000000000000" pitchFamily="2" charset="0"/>
              <a:ea typeface="Roboto" panose="02000000000000000000" pitchFamily="2" charset="0"/>
            </a:rPr>
            <a:t>   We recognize that nothing is constant. We commit to seeing the positive in change, that it is an opportunity for improvement.</a:t>
          </a:r>
        </a:p>
      </dgm:t>
    </dgm:pt>
    <dgm:pt modelId="{12971799-B6F6-4B1B-BF4F-DC52B3B72872}" type="parTrans" cxnId="{B3C261B0-D07F-41EC-81F1-6284A4729369}">
      <dgm:prSet/>
      <dgm:spPr/>
      <dgm:t>
        <a:bodyPr/>
        <a:lstStyle/>
        <a:p>
          <a:endParaRPr lang="en-US"/>
        </a:p>
      </dgm:t>
    </dgm:pt>
    <dgm:pt modelId="{12CA981A-6FD0-4E4B-8359-A2D126178F76}" type="sibTrans" cxnId="{B3C261B0-D07F-41EC-81F1-6284A4729369}">
      <dgm:prSet/>
      <dgm:spPr/>
      <dgm:t>
        <a:bodyPr/>
        <a:lstStyle/>
        <a:p>
          <a:endParaRPr lang="en-US"/>
        </a:p>
      </dgm:t>
    </dgm:pt>
    <dgm:pt modelId="{64411316-99D9-466A-BC35-E6B574A1D588}">
      <dgm:prSet custT="1"/>
      <dgm:spPr/>
      <dgm:t>
        <a:bodyPr/>
        <a:lstStyle/>
        <a:p>
          <a:pPr algn="l">
            <a:buNone/>
          </a:pPr>
          <a:r>
            <a:rPr lang="en-US" sz="1050" dirty="0">
              <a:latin typeface="Roboto" panose="02000000000000000000" pitchFamily="2" charset="0"/>
              <a:ea typeface="Roboto" panose="02000000000000000000" pitchFamily="2" charset="0"/>
            </a:rPr>
            <a:t>  We recognize the critical importance of other members of our department and of those outside our department with whom we work – we all have a role to play on the team. We commit to cultivating a positive, collaborative, service and solutions-oriented environment by working together.</a:t>
          </a:r>
        </a:p>
      </dgm:t>
    </dgm:pt>
    <dgm:pt modelId="{DCB0CDD6-531D-49E7-BC7B-7BAE940A9C2F}" type="parTrans" cxnId="{7FA5987D-0D5F-4D20-91A5-21A977173C68}">
      <dgm:prSet/>
      <dgm:spPr/>
      <dgm:t>
        <a:bodyPr/>
        <a:lstStyle/>
        <a:p>
          <a:endParaRPr lang="en-US"/>
        </a:p>
      </dgm:t>
    </dgm:pt>
    <dgm:pt modelId="{7CFDA413-90D8-44EF-95FE-91D53221229F}" type="sibTrans" cxnId="{7FA5987D-0D5F-4D20-91A5-21A977173C68}">
      <dgm:prSet/>
      <dgm:spPr/>
      <dgm:t>
        <a:bodyPr/>
        <a:lstStyle/>
        <a:p>
          <a:endParaRPr lang="en-US"/>
        </a:p>
      </dgm:t>
    </dgm:pt>
    <dgm:pt modelId="{7C41034B-7511-4D39-96E9-A455080128E5}">
      <dgm:prSet custT="1"/>
      <dgm:spPr/>
      <dgm:t>
        <a:bodyPr/>
        <a:lstStyle/>
        <a:p>
          <a:pPr algn="l">
            <a:buNone/>
          </a:pPr>
          <a:r>
            <a:rPr lang="en-US" sz="1000" dirty="0">
              <a:latin typeface="Roboto" panose="02000000000000000000" pitchFamily="2" charset="0"/>
              <a:ea typeface="Roboto" panose="02000000000000000000" pitchFamily="2" charset="0"/>
            </a:rPr>
            <a:t>  We recognize that we must speak and act within certain bounds, that in order to be effective as a team we must focus on doing our best in our role on the team. We commit to working diligently within the bounds of our roles, being mindful not to attempt to take on inappropriate roles or to judge or undermine those in other roles.</a:t>
          </a:r>
        </a:p>
      </dgm:t>
    </dgm:pt>
    <dgm:pt modelId="{4AECD899-712F-44EB-9D56-93E58AE4CB8F}" type="parTrans" cxnId="{4B9373C7-7577-488A-90F3-D246AAFA97A4}">
      <dgm:prSet/>
      <dgm:spPr/>
      <dgm:t>
        <a:bodyPr/>
        <a:lstStyle/>
        <a:p>
          <a:endParaRPr lang="en-US"/>
        </a:p>
      </dgm:t>
    </dgm:pt>
    <dgm:pt modelId="{501D1173-6B7C-40D9-8F0E-3D12AAA634E1}" type="sibTrans" cxnId="{4B9373C7-7577-488A-90F3-D246AAFA97A4}">
      <dgm:prSet/>
      <dgm:spPr/>
      <dgm:t>
        <a:bodyPr/>
        <a:lstStyle/>
        <a:p>
          <a:endParaRPr lang="en-US"/>
        </a:p>
      </dgm:t>
    </dgm:pt>
    <dgm:pt modelId="{25EFFBF9-6313-4A53-AA09-4CC6BCB09132}" type="pres">
      <dgm:prSet presAssocID="{00C18FBF-3FF5-4C16-97CF-AF03740D7AB6}" presName="diagram" presStyleCnt="0">
        <dgm:presLayoutVars>
          <dgm:dir/>
          <dgm:animLvl val="lvl"/>
          <dgm:resizeHandles val="exact"/>
        </dgm:presLayoutVars>
      </dgm:prSet>
      <dgm:spPr/>
    </dgm:pt>
    <dgm:pt modelId="{01855657-A4A3-402E-8ECC-2BCA7055C523}" type="pres">
      <dgm:prSet presAssocID="{B4F1B46E-22B2-4721-950C-8704487586DC}" presName="compNode" presStyleCnt="0"/>
      <dgm:spPr/>
    </dgm:pt>
    <dgm:pt modelId="{70DA6074-4F45-434B-B261-6AEDF07EC19A}" type="pres">
      <dgm:prSet presAssocID="{B4F1B46E-22B2-4721-950C-8704487586DC}" presName="childRect" presStyleLbl="bgAcc1" presStyleIdx="0" presStyleCnt="3">
        <dgm:presLayoutVars>
          <dgm:bulletEnabled val="1"/>
        </dgm:presLayoutVars>
      </dgm:prSet>
      <dgm:spPr/>
    </dgm:pt>
    <dgm:pt modelId="{68414973-7856-4AAF-AE96-AD9079CDD00D}" type="pres">
      <dgm:prSet presAssocID="{B4F1B46E-22B2-4721-950C-8704487586DC}" presName="parentText" presStyleLbl="node1" presStyleIdx="0" presStyleCnt="0">
        <dgm:presLayoutVars>
          <dgm:chMax val="0"/>
          <dgm:bulletEnabled val="1"/>
        </dgm:presLayoutVars>
      </dgm:prSet>
      <dgm:spPr/>
    </dgm:pt>
    <dgm:pt modelId="{2B7FAEB3-8F7B-452A-9471-45D3DD8B9741}" type="pres">
      <dgm:prSet presAssocID="{B4F1B46E-22B2-4721-950C-8704487586DC}" presName="parentRect" presStyleLbl="alignNode1" presStyleIdx="0" presStyleCnt="3"/>
      <dgm:spPr/>
    </dgm:pt>
    <dgm:pt modelId="{EFD7E33E-E776-43A5-8B45-3CD64DC6B850}" type="pres">
      <dgm:prSet presAssocID="{B4F1B46E-22B2-4721-950C-8704487586DC}"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06FAB8A-73C7-4C2E-A7EA-2F7858AF1273}" type="pres">
      <dgm:prSet presAssocID="{A7E2530A-34E2-4E9F-BC78-8920BA140C41}" presName="sibTrans" presStyleLbl="sibTrans2D1" presStyleIdx="0" presStyleCnt="0"/>
      <dgm:spPr/>
    </dgm:pt>
    <dgm:pt modelId="{3D85A8CF-82B5-46EA-851C-2AF431B6081E}" type="pres">
      <dgm:prSet presAssocID="{F2881FB1-6580-4F21-A283-BFAA6F91D5D2}" presName="compNode" presStyleCnt="0"/>
      <dgm:spPr/>
    </dgm:pt>
    <dgm:pt modelId="{A72D5D28-1240-4006-BE24-C2FC79B3DB85}" type="pres">
      <dgm:prSet presAssocID="{F2881FB1-6580-4F21-A283-BFAA6F91D5D2}" presName="childRect" presStyleLbl="bgAcc1" presStyleIdx="1" presStyleCnt="3">
        <dgm:presLayoutVars>
          <dgm:bulletEnabled val="1"/>
        </dgm:presLayoutVars>
      </dgm:prSet>
      <dgm:spPr/>
    </dgm:pt>
    <dgm:pt modelId="{69DBF115-77A1-4062-9A1E-D4C27BAA5C6A}" type="pres">
      <dgm:prSet presAssocID="{F2881FB1-6580-4F21-A283-BFAA6F91D5D2}" presName="parentText" presStyleLbl="node1" presStyleIdx="0" presStyleCnt="0">
        <dgm:presLayoutVars>
          <dgm:chMax val="0"/>
          <dgm:bulletEnabled val="1"/>
        </dgm:presLayoutVars>
      </dgm:prSet>
      <dgm:spPr/>
    </dgm:pt>
    <dgm:pt modelId="{7AD8647B-4627-45BB-85EF-87B734F8A09A}" type="pres">
      <dgm:prSet presAssocID="{F2881FB1-6580-4F21-A283-BFAA6F91D5D2}" presName="parentRect" presStyleLbl="alignNode1" presStyleIdx="1" presStyleCnt="3"/>
      <dgm:spPr/>
    </dgm:pt>
    <dgm:pt modelId="{621F9518-01E0-4268-9CBF-7CCEFE73F001}" type="pres">
      <dgm:prSet presAssocID="{F2881FB1-6580-4F21-A283-BFAA6F91D5D2}" presName="adorn" presStyleLbl="fgAccFollow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6FEC556-E507-4AB7-B476-F4934DDFF6E6}" type="pres">
      <dgm:prSet presAssocID="{A5ABDC17-7AB5-4F0E-992A-F9343F5D74EB}" presName="sibTrans" presStyleLbl="sibTrans2D1" presStyleIdx="0" presStyleCnt="0"/>
      <dgm:spPr/>
    </dgm:pt>
    <dgm:pt modelId="{BB957BCF-14F1-449A-8DB9-900F8ACB28AD}" type="pres">
      <dgm:prSet presAssocID="{6352CA33-6755-44BE-808F-400DA4CF80A7}" presName="compNode" presStyleCnt="0"/>
      <dgm:spPr/>
    </dgm:pt>
    <dgm:pt modelId="{159C3272-97E8-40CC-A791-915C9A281A4D}" type="pres">
      <dgm:prSet presAssocID="{6352CA33-6755-44BE-808F-400DA4CF80A7}" presName="childRect" presStyleLbl="bgAcc1" presStyleIdx="2" presStyleCnt="3" custLinFactNeighborX="450" custLinFactNeighborY="-2413">
        <dgm:presLayoutVars>
          <dgm:bulletEnabled val="1"/>
        </dgm:presLayoutVars>
      </dgm:prSet>
      <dgm:spPr/>
    </dgm:pt>
    <dgm:pt modelId="{A208D61F-BE6E-455B-A955-8CAC1B94C726}" type="pres">
      <dgm:prSet presAssocID="{6352CA33-6755-44BE-808F-400DA4CF80A7}" presName="parentText" presStyleLbl="node1" presStyleIdx="0" presStyleCnt="0">
        <dgm:presLayoutVars>
          <dgm:chMax val="0"/>
          <dgm:bulletEnabled val="1"/>
        </dgm:presLayoutVars>
      </dgm:prSet>
      <dgm:spPr/>
    </dgm:pt>
    <dgm:pt modelId="{020BEF79-2567-40C7-BF33-1FD3A314088A}" type="pres">
      <dgm:prSet presAssocID="{6352CA33-6755-44BE-808F-400DA4CF80A7}" presName="parentRect" presStyleLbl="alignNode1" presStyleIdx="2" presStyleCnt="3"/>
      <dgm:spPr/>
    </dgm:pt>
    <dgm:pt modelId="{0E6A64A4-1498-40BE-9335-47A06E9980CB}" type="pres">
      <dgm:prSet presAssocID="{6352CA33-6755-44BE-808F-400DA4CF80A7}" presName="adorn" presStyleLbl="fgAccFollow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2477E008-9B16-43C1-9FAF-179D6D7C8A16}" type="presOf" srcId="{F2881FB1-6580-4F21-A283-BFAA6F91D5D2}" destId="{69DBF115-77A1-4062-9A1E-D4C27BAA5C6A}" srcOrd="0" destOrd="0" presId="urn:microsoft.com/office/officeart/2005/8/layout/bList2"/>
    <dgm:cxn modelId="{F1B49712-6F73-49E2-91A2-E8EEB877B7E4}" type="presOf" srcId="{F2881FB1-6580-4F21-A283-BFAA6F91D5D2}" destId="{7AD8647B-4627-45BB-85EF-87B734F8A09A}" srcOrd="1" destOrd="0" presId="urn:microsoft.com/office/officeart/2005/8/layout/bList2"/>
    <dgm:cxn modelId="{C3E8EB15-184A-4A27-9322-1B568CBB7DFA}" type="presOf" srcId="{96E76878-3125-4DEA-84DC-6A2F1C16E4CA}" destId="{70DA6074-4F45-434B-B261-6AEDF07EC19A}" srcOrd="0" destOrd="0" presId="urn:microsoft.com/office/officeart/2005/8/layout/bList2"/>
    <dgm:cxn modelId="{2DC66932-9956-4E6B-8936-C5EDE2A28C09}" type="presOf" srcId="{A7E2530A-34E2-4E9F-BC78-8920BA140C41}" destId="{B06FAB8A-73C7-4C2E-A7EA-2F7858AF1273}" srcOrd="0" destOrd="0" presId="urn:microsoft.com/office/officeart/2005/8/layout/bList2"/>
    <dgm:cxn modelId="{4A31D641-1B5D-46D3-B685-0C4DC6EFE71B}" srcId="{00C18FBF-3FF5-4C16-97CF-AF03740D7AB6}" destId="{F2881FB1-6580-4F21-A283-BFAA6F91D5D2}" srcOrd="1" destOrd="0" parTransId="{2D960FDD-BADA-480D-9043-497C56588AD3}" sibTransId="{A5ABDC17-7AB5-4F0E-992A-F9343F5D74EB}"/>
    <dgm:cxn modelId="{DBD30248-A5D5-44B3-ABE7-6DB9F5D56812}" type="presOf" srcId="{6352CA33-6755-44BE-808F-400DA4CF80A7}" destId="{020BEF79-2567-40C7-BF33-1FD3A314088A}" srcOrd="1" destOrd="0" presId="urn:microsoft.com/office/officeart/2005/8/layout/bList2"/>
    <dgm:cxn modelId="{175D344C-2D6C-4FBA-AC5D-5E6572FAA1EC}" type="presOf" srcId="{6352CA33-6755-44BE-808F-400DA4CF80A7}" destId="{A208D61F-BE6E-455B-A955-8CAC1B94C726}" srcOrd="0" destOrd="0" presId="urn:microsoft.com/office/officeart/2005/8/layout/bList2"/>
    <dgm:cxn modelId="{26775372-701B-43DF-A0A0-CB2D63EAA796}" type="presOf" srcId="{00C18FBF-3FF5-4C16-97CF-AF03740D7AB6}" destId="{25EFFBF9-6313-4A53-AA09-4CC6BCB09132}" srcOrd="0" destOrd="0" presId="urn:microsoft.com/office/officeart/2005/8/layout/bList2"/>
    <dgm:cxn modelId="{CE379D78-ED95-4A4A-8EC1-87FDC4A9CF5E}" type="presOf" srcId="{A5ABDC17-7AB5-4F0E-992A-F9343F5D74EB}" destId="{26FEC556-E507-4AB7-B476-F4934DDFF6E6}" srcOrd="0" destOrd="0" presId="urn:microsoft.com/office/officeart/2005/8/layout/bList2"/>
    <dgm:cxn modelId="{9587AC79-91FA-4711-A559-6FDF1FFE9402}" type="presOf" srcId="{64411316-99D9-466A-BC35-E6B574A1D588}" destId="{A72D5D28-1240-4006-BE24-C2FC79B3DB85}" srcOrd="0" destOrd="0" presId="urn:microsoft.com/office/officeart/2005/8/layout/bList2"/>
    <dgm:cxn modelId="{7FA5987D-0D5F-4D20-91A5-21A977173C68}" srcId="{F2881FB1-6580-4F21-A283-BFAA6F91D5D2}" destId="{64411316-99D9-466A-BC35-E6B574A1D588}" srcOrd="0" destOrd="0" parTransId="{DCB0CDD6-531D-49E7-BC7B-7BAE940A9C2F}" sibTransId="{7CFDA413-90D8-44EF-95FE-91D53221229F}"/>
    <dgm:cxn modelId="{AD0FBE7E-12E2-4A9C-9017-82B88EA89C22}" type="presOf" srcId="{B4F1B46E-22B2-4721-950C-8704487586DC}" destId="{2B7FAEB3-8F7B-452A-9471-45D3DD8B9741}" srcOrd="1" destOrd="0" presId="urn:microsoft.com/office/officeart/2005/8/layout/bList2"/>
    <dgm:cxn modelId="{B3C261B0-D07F-41EC-81F1-6284A4729369}" srcId="{B4F1B46E-22B2-4721-950C-8704487586DC}" destId="{96E76878-3125-4DEA-84DC-6A2F1C16E4CA}" srcOrd="0" destOrd="0" parTransId="{12971799-B6F6-4B1B-BF4F-DC52B3B72872}" sibTransId="{12CA981A-6FD0-4E4B-8359-A2D126178F76}"/>
    <dgm:cxn modelId="{2C8317B2-2EBB-4589-86EA-C77B3B6E81AA}" srcId="{00C18FBF-3FF5-4C16-97CF-AF03740D7AB6}" destId="{B4F1B46E-22B2-4721-950C-8704487586DC}" srcOrd="0" destOrd="0" parTransId="{E8A66543-CC4D-4785-A93E-5B125E09F826}" sibTransId="{A7E2530A-34E2-4E9F-BC78-8920BA140C41}"/>
    <dgm:cxn modelId="{4B9373C7-7577-488A-90F3-D246AAFA97A4}" srcId="{6352CA33-6755-44BE-808F-400DA4CF80A7}" destId="{7C41034B-7511-4D39-96E9-A455080128E5}" srcOrd="0" destOrd="0" parTransId="{4AECD899-712F-44EB-9D56-93E58AE4CB8F}" sibTransId="{501D1173-6B7C-40D9-8F0E-3D12AAA634E1}"/>
    <dgm:cxn modelId="{82BAE5DD-3A79-4870-9019-1254385E0650}" srcId="{00C18FBF-3FF5-4C16-97CF-AF03740D7AB6}" destId="{6352CA33-6755-44BE-808F-400DA4CF80A7}" srcOrd="2" destOrd="0" parTransId="{AEB59203-63BA-4A96-BADC-40BAEBD9AA40}" sibTransId="{AAB4CF73-4B9B-4AA0-9074-16C2D2AE00A1}"/>
    <dgm:cxn modelId="{A73586F2-BEF9-4AEC-8CBD-59E2F25F8958}" type="presOf" srcId="{B4F1B46E-22B2-4721-950C-8704487586DC}" destId="{68414973-7856-4AAF-AE96-AD9079CDD00D}" srcOrd="0" destOrd="0" presId="urn:microsoft.com/office/officeart/2005/8/layout/bList2"/>
    <dgm:cxn modelId="{AB858AF2-3B66-4E5C-A5C6-F31AE916C0BD}" type="presOf" srcId="{7C41034B-7511-4D39-96E9-A455080128E5}" destId="{159C3272-97E8-40CC-A791-915C9A281A4D}" srcOrd="0" destOrd="0" presId="urn:microsoft.com/office/officeart/2005/8/layout/bList2"/>
    <dgm:cxn modelId="{7CDAE066-73C0-4F0C-8A4A-516ACB0B9589}" type="presParOf" srcId="{25EFFBF9-6313-4A53-AA09-4CC6BCB09132}" destId="{01855657-A4A3-402E-8ECC-2BCA7055C523}" srcOrd="0" destOrd="0" presId="urn:microsoft.com/office/officeart/2005/8/layout/bList2"/>
    <dgm:cxn modelId="{15015FB1-F659-4EF2-96DD-6D8569DB8824}" type="presParOf" srcId="{01855657-A4A3-402E-8ECC-2BCA7055C523}" destId="{70DA6074-4F45-434B-B261-6AEDF07EC19A}" srcOrd="0" destOrd="0" presId="urn:microsoft.com/office/officeart/2005/8/layout/bList2"/>
    <dgm:cxn modelId="{94A520F3-8814-4116-9DAF-37D6A21D09AD}" type="presParOf" srcId="{01855657-A4A3-402E-8ECC-2BCA7055C523}" destId="{68414973-7856-4AAF-AE96-AD9079CDD00D}" srcOrd="1" destOrd="0" presId="urn:microsoft.com/office/officeart/2005/8/layout/bList2"/>
    <dgm:cxn modelId="{F88CF8FB-0BCA-47C3-913D-CAE7E1AA559D}" type="presParOf" srcId="{01855657-A4A3-402E-8ECC-2BCA7055C523}" destId="{2B7FAEB3-8F7B-452A-9471-45D3DD8B9741}" srcOrd="2" destOrd="0" presId="urn:microsoft.com/office/officeart/2005/8/layout/bList2"/>
    <dgm:cxn modelId="{4082B75E-55DD-4E61-BA83-6AE4544AEB5A}" type="presParOf" srcId="{01855657-A4A3-402E-8ECC-2BCA7055C523}" destId="{EFD7E33E-E776-43A5-8B45-3CD64DC6B850}" srcOrd="3" destOrd="0" presId="urn:microsoft.com/office/officeart/2005/8/layout/bList2"/>
    <dgm:cxn modelId="{95BF7D6A-C0F0-4C2D-8F29-E910D4D9D0ED}" type="presParOf" srcId="{25EFFBF9-6313-4A53-AA09-4CC6BCB09132}" destId="{B06FAB8A-73C7-4C2E-A7EA-2F7858AF1273}" srcOrd="1" destOrd="0" presId="urn:microsoft.com/office/officeart/2005/8/layout/bList2"/>
    <dgm:cxn modelId="{D4E05EA2-5514-4596-821E-629B12AA9A92}" type="presParOf" srcId="{25EFFBF9-6313-4A53-AA09-4CC6BCB09132}" destId="{3D85A8CF-82B5-46EA-851C-2AF431B6081E}" srcOrd="2" destOrd="0" presId="urn:microsoft.com/office/officeart/2005/8/layout/bList2"/>
    <dgm:cxn modelId="{F95A6768-E65C-4894-85A1-62E5EA2855BD}" type="presParOf" srcId="{3D85A8CF-82B5-46EA-851C-2AF431B6081E}" destId="{A72D5D28-1240-4006-BE24-C2FC79B3DB85}" srcOrd="0" destOrd="0" presId="urn:microsoft.com/office/officeart/2005/8/layout/bList2"/>
    <dgm:cxn modelId="{8DF223C0-24D2-423F-A246-AFDD3316926C}" type="presParOf" srcId="{3D85A8CF-82B5-46EA-851C-2AF431B6081E}" destId="{69DBF115-77A1-4062-9A1E-D4C27BAA5C6A}" srcOrd="1" destOrd="0" presId="urn:microsoft.com/office/officeart/2005/8/layout/bList2"/>
    <dgm:cxn modelId="{55CC5111-E3E4-4CB0-B5C5-CDFE2F7BAB28}" type="presParOf" srcId="{3D85A8CF-82B5-46EA-851C-2AF431B6081E}" destId="{7AD8647B-4627-45BB-85EF-87B734F8A09A}" srcOrd="2" destOrd="0" presId="urn:microsoft.com/office/officeart/2005/8/layout/bList2"/>
    <dgm:cxn modelId="{920741A4-2692-47DE-98C3-D2036B019203}" type="presParOf" srcId="{3D85A8CF-82B5-46EA-851C-2AF431B6081E}" destId="{621F9518-01E0-4268-9CBF-7CCEFE73F001}" srcOrd="3" destOrd="0" presId="urn:microsoft.com/office/officeart/2005/8/layout/bList2"/>
    <dgm:cxn modelId="{27C21D24-8FC7-4A2E-AE3F-202CE3DC2FF4}" type="presParOf" srcId="{25EFFBF9-6313-4A53-AA09-4CC6BCB09132}" destId="{26FEC556-E507-4AB7-B476-F4934DDFF6E6}" srcOrd="3" destOrd="0" presId="urn:microsoft.com/office/officeart/2005/8/layout/bList2"/>
    <dgm:cxn modelId="{0B171E1D-96A0-4750-8D11-057F3F704B7B}" type="presParOf" srcId="{25EFFBF9-6313-4A53-AA09-4CC6BCB09132}" destId="{BB957BCF-14F1-449A-8DB9-900F8ACB28AD}" srcOrd="4" destOrd="0" presId="urn:microsoft.com/office/officeart/2005/8/layout/bList2"/>
    <dgm:cxn modelId="{466A9E05-0AAD-415F-9CBB-8B7185220046}" type="presParOf" srcId="{BB957BCF-14F1-449A-8DB9-900F8ACB28AD}" destId="{159C3272-97E8-40CC-A791-915C9A281A4D}" srcOrd="0" destOrd="0" presId="urn:microsoft.com/office/officeart/2005/8/layout/bList2"/>
    <dgm:cxn modelId="{3EDE796E-9983-4D65-9725-BD80398CC7F0}" type="presParOf" srcId="{BB957BCF-14F1-449A-8DB9-900F8ACB28AD}" destId="{A208D61F-BE6E-455B-A955-8CAC1B94C726}" srcOrd="1" destOrd="0" presId="urn:microsoft.com/office/officeart/2005/8/layout/bList2"/>
    <dgm:cxn modelId="{8BBC3DE5-2C54-49F0-943E-A51D42586986}" type="presParOf" srcId="{BB957BCF-14F1-449A-8DB9-900F8ACB28AD}" destId="{020BEF79-2567-40C7-BF33-1FD3A314088A}" srcOrd="2" destOrd="0" presId="urn:microsoft.com/office/officeart/2005/8/layout/bList2"/>
    <dgm:cxn modelId="{A994A978-1F4A-4D47-A1DE-4CE4C279A46D}" type="presParOf" srcId="{BB957BCF-14F1-449A-8DB9-900F8ACB28AD}" destId="{0E6A64A4-1498-40BE-9335-47A06E9980CB}"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52B94-FF6E-4A1A-B89B-F721CAD3122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8A413EF7-E72F-4D0B-93CE-71D85EF77CCB}">
      <dgm:prSet/>
      <dgm:spPr>
        <a:solidFill>
          <a:schemeClr val="accent6">
            <a:lumMod val="50000"/>
          </a:schemeClr>
        </a:solidFill>
        <a:ln>
          <a:solidFill>
            <a:schemeClr val="accent2"/>
          </a:solidFill>
        </a:ln>
      </dgm:spPr>
      <dgm:t>
        <a:bodyPr/>
        <a:lstStyle/>
        <a:p>
          <a:r>
            <a:rPr lang="en-US" dirty="0">
              <a:latin typeface="Roboto" panose="02000000000000000000" pitchFamily="2" charset="0"/>
              <a:ea typeface="Roboto" panose="02000000000000000000" pitchFamily="2" charset="0"/>
            </a:rPr>
            <a:t>Morgue Operations</a:t>
          </a:r>
        </a:p>
      </dgm:t>
    </dgm:pt>
    <dgm:pt modelId="{B15AB135-8F10-4E25-BFA1-0BAA589520FC}" type="parTrans" cxnId="{EAE2A13C-FB8D-4EF3-9C06-0C03C0259C57}">
      <dgm:prSet/>
      <dgm:spPr/>
      <dgm:t>
        <a:bodyPr/>
        <a:lstStyle/>
        <a:p>
          <a:endParaRPr lang="en-US"/>
        </a:p>
      </dgm:t>
    </dgm:pt>
    <dgm:pt modelId="{4B0EC150-9B02-456E-B7CD-7188DDB886E4}" type="sibTrans" cxnId="{EAE2A13C-FB8D-4EF3-9C06-0C03C0259C57}">
      <dgm:prSet/>
      <dgm:spPr/>
      <dgm:t>
        <a:bodyPr/>
        <a:lstStyle/>
        <a:p>
          <a:endParaRPr lang="en-US"/>
        </a:p>
      </dgm:t>
    </dgm:pt>
    <dgm:pt modelId="{E8CCFE30-9EF5-4BEF-84D3-11CF3148E883}">
      <dgm:prSet/>
      <dgm:spPr/>
      <dgm:t>
        <a:bodyPr/>
        <a:lstStyle/>
        <a:p>
          <a:r>
            <a:rPr lang="en-US" dirty="0">
              <a:solidFill>
                <a:schemeClr val="bg1"/>
              </a:solidFill>
              <a:latin typeface="Roboto" panose="02000000000000000000" pitchFamily="2" charset="0"/>
              <a:ea typeface="Roboto" panose="02000000000000000000" pitchFamily="2" charset="0"/>
            </a:rPr>
            <a:t>The Morgue Operations Section is staffed by Morgue Operations Assistants, who coordinate the admission and release of decedents and ensure accurate information is entered into CME on reports of death for investigative follow-up. The Morgue Operations Office is staffed 24/7.</a:t>
          </a:r>
        </a:p>
      </dgm:t>
    </dgm:pt>
    <dgm:pt modelId="{31A45D02-C2C9-4B7F-B2AD-534C1A1BDCC5}" type="parTrans" cxnId="{61CD699C-1282-4592-8189-DD276A1316A5}">
      <dgm:prSet/>
      <dgm:spPr/>
      <dgm:t>
        <a:bodyPr/>
        <a:lstStyle/>
        <a:p>
          <a:endParaRPr lang="en-US"/>
        </a:p>
      </dgm:t>
    </dgm:pt>
    <dgm:pt modelId="{D2643C18-0EE4-433A-A7E6-ED1C66E85200}" type="sibTrans" cxnId="{61CD699C-1282-4592-8189-DD276A1316A5}">
      <dgm:prSet/>
      <dgm:spPr/>
      <dgm:t>
        <a:bodyPr/>
        <a:lstStyle/>
        <a:p>
          <a:endParaRPr lang="en-US"/>
        </a:p>
      </dgm:t>
    </dgm:pt>
    <dgm:pt modelId="{B03C7398-1DAC-46A9-BF4D-29E9A952783A}">
      <dgm:prSet/>
      <dgm:spPr>
        <a:solidFill>
          <a:schemeClr val="accent6">
            <a:lumMod val="50000"/>
          </a:schemeClr>
        </a:solidFill>
        <a:ln>
          <a:solidFill>
            <a:schemeClr val="accent2"/>
          </a:solidFill>
        </a:ln>
      </dgm:spPr>
      <dgm:t>
        <a:bodyPr/>
        <a:lstStyle/>
        <a:p>
          <a:r>
            <a:rPr lang="en-US" dirty="0">
              <a:latin typeface="Roboto" panose="02000000000000000000" pitchFamily="2" charset="0"/>
              <a:ea typeface="Roboto" panose="02000000000000000000" pitchFamily="2" charset="0"/>
            </a:rPr>
            <a:t>Investigations</a:t>
          </a:r>
        </a:p>
      </dgm:t>
    </dgm:pt>
    <dgm:pt modelId="{CDFFF43B-EF0B-4EE5-89FF-27C518B6B065}" type="parTrans" cxnId="{658D421D-DB9F-4324-9D26-A214C54B21D2}">
      <dgm:prSet/>
      <dgm:spPr/>
      <dgm:t>
        <a:bodyPr/>
        <a:lstStyle/>
        <a:p>
          <a:endParaRPr lang="en-US"/>
        </a:p>
      </dgm:t>
    </dgm:pt>
    <dgm:pt modelId="{D3505491-2B78-461A-B9AA-9C0F4262B71E}" type="sibTrans" cxnId="{658D421D-DB9F-4324-9D26-A214C54B21D2}">
      <dgm:prSet/>
      <dgm:spPr/>
      <dgm:t>
        <a:bodyPr/>
        <a:lstStyle/>
        <a:p>
          <a:endParaRPr lang="en-US"/>
        </a:p>
      </dgm:t>
    </dgm:pt>
    <dgm:pt modelId="{393D5B64-6E3C-4E8A-BD67-DC7D623EC35E}">
      <dgm:prSet/>
      <dgm:spPr/>
      <dgm:t>
        <a:bodyPr/>
        <a:lstStyle/>
        <a:p>
          <a:pPr rtl="0"/>
          <a:r>
            <a:rPr lang="en-US" dirty="0">
              <a:solidFill>
                <a:schemeClr val="bg1"/>
              </a:solidFill>
              <a:latin typeface="Roboto" panose="02000000000000000000" pitchFamily="2" charset="0"/>
              <a:ea typeface="Roboto" panose="02000000000000000000" pitchFamily="2" charset="0"/>
            </a:rPr>
            <a:t>The Medicolegal Death Investigators (MDIs), MDI Trainer and MDI Supervisors in our Investigations section are responsible for obtaining information and evidence pertinent to the pathologist’s examination, both at the scene and through follow-up contact with family, medical and law enforcement personnel. Investigations is staffed 24/7. All of our MDIs are required to be certified by the American Board of Medicolegal Death Investigators (ABMDI) by 18 months post hire.</a:t>
          </a:r>
        </a:p>
      </dgm:t>
    </dgm:pt>
    <dgm:pt modelId="{7BCCC154-4826-4939-A402-F25004D06E53}" type="parTrans" cxnId="{213AFD01-CFF5-49C1-AC90-3BF12AD29001}">
      <dgm:prSet/>
      <dgm:spPr/>
      <dgm:t>
        <a:bodyPr/>
        <a:lstStyle/>
        <a:p>
          <a:endParaRPr lang="en-US"/>
        </a:p>
      </dgm:t>
    </dgm:pt>
    <dgm:pt modelId="{1464B207-0F6E-4370-B35B-A5E91A83DAE7}" type="sibTrans" cxnId="{213AFD01-CFF5-49C1-AC90-3BF12AD29001}">
      <dgm:prSet/>
      <dgm:spPr/>
      <dgm:t>
        <a:bodyPr/>
        <a:lstStyle/>
        <a:p>
          <a:endParaRPr lang="en-US"/>
        </a:p>
      </dgm:t>
    </dgm:pt>
    <dgm:pt modelId="{E4B62774-8C19-4CF1-A832-43BA5D19AEB9}">
      <dgm:prSet/>
      <dgm:spPr/>
      <dgm:t>
        <a:bodyPr/>
        <a:lstStyle/>
        <a:p>
          <a:r>
            <a:rPr lang="en-US" dirty="0">
              <a:solidFill>
                <a:schemeClr val="bg1"/>
              </a:solidFill>
              <a:latin typeface="Roboto" panose="02000000000000000000" pitchFamily="2" charset="0"/>
              <a:ea typeface="Roboto" panose="02000000000000000000" pitchFamily="2" charset="0"/>
            </a:rPr>
            <a:t>The Identification Coordinator works closely with stakeholders to provide resources, handle escalated concerns, and work on unidentified cases.</a:t>
          </a:r>
        </a:p>
      </dgm:t>
    </dgm:pt>
    <dgm:pt modelId="{3E931FF5-A689-4D7B-A0A7-F74387BB7C79}" type="parTrans" cxnId="{7F6A0D9A-457E-48AA-8D25-5D9884A485F2}">
      <dgm:prSet/>
      <dgm:spPr/>
      <dgm:t>
        <a:bodyPr/>
        <a:lstStyle/>
        <a:p>
          <a:endParaRPr lang="en-US"/>
        </a:p>
      </dgm:t>
    </dgm:pt>
    <dgm:pt modelId="{F7136934-F177-479D-BC7A-DE92846DE331}" type="sibTrans" cxnId="{7F6A0D9A-457E-48AA-8D25-5D9884A485F2}">
      <dgm:prSet/>
      <dgm:spPr/>
      <dgm:t>
        <a:bodyPr/>
        <a:lstStyle/>
        <a:p>
          <a:endParaRPr lang="en-US"/>
        </a:p>
      </dgm:t>
    </dgm:pt>
    <dgm:pt modelId="{F2E7E585-EA52-4F0A-9C59-EAA670DBC9FA}">
      <dgm:prSet/>
      <dgm:spPr>
        <a:solidFill>
          <a:schemeClr val="accent6">
            <a:lumMod val="50000"/>
          </a:schemeClr>
        </a:solidFill>
        <a:ln>
          <a:solidFill>
            <a:schemeClr val="accent2"/>
          </a:solidFill>
        </a:ln>
      </dgm:spPr>
      <dgm:t>
        <a:bodyPr/>
        <a:lstStyle/>
        <a:p>
          <a:r>
            <a:rPr lang="en-US" b="0" i="0" baseline="0" dirty="0">
              <a:latin typeface="Roboto" panose="02000000000000000000" pitchFamily="2" charset="0"/>
              <a:ea typeface="Roboto" panose="02000000000000000000" pitchFamily="2" charset="0"/>
            </a:rPr>
            <a:t>Examinations</a:t>
          </a:r>
          <a:endParaRPr lang="en-US" dirty="0">
            <a:latin typeface="Roboto" panose="02000000000000000000" pitchFamily="2" charset="0"/>
            <a:ea typeface="Roboto" panose="02000000000000000000" pitchFamily="2" charset="0"/>
          </a:endParaRPr>
        </a:p>
      </dgm:t>
    </dgm:pt>
    <dgm:pt modelId="{C1F608E8-BA11-4E59-918E-84C53D2F866A}" type="parTrans" cxnId="{A1E84E3A-3BDC-4CA2-963F-0860CE7C1FDE}">
      <dgm:prSet/>
      <dgm:spPr/>
      <dgm:t>
        <a:bodyPr/>
        <a:lstStyle/>
        <a:p>
          <a:endParaRPr lang="en-US"/>
        </a:p>
      </dgm:t>
    </dgm:pt>
    <dgm:pt modelId="{951A9ECD-4118-49DE-8468-E2EF0BF7EBFC}" type="sibTrans" cxnId="{A1E84E3A-3BDC-4CA2-963F-0860CE7C1FDE}">
      <dgm:prSet/>
      <dgm:spPr/>
      <dgm:t>
        <a:bodyPr/>
        <a:lstStyle/>
        <a:p>
          <a:endParaRPr lang="en-US"/>
        </a:p>
      </dgm:t>
    </dgm:pt>
    <dgm:pt modelId="{3B3E2FC2-CD0F-4E55-B162-13194AF23214}">
      <dgm:prSet/>
      <dgm:spPr/>
      <dgm:t>
        <a:bodyPr/>
        <a:lstStyle/>
        <a:p>
          <a:r>
            <a:rPr lang="en-US" i="0" dirty="0">
              <a:solidFill>
                <a:schemeClr val="bg1"/>
              </a:solidFill>
              <a:latin typeface="Roboto" panose="02000000000000000000" pitchFamily="2" charset="0"/>
              <a:ea typeface="Roboto" panose="02000000000000000000" pitchFamily="2" charset="0"/>
            </a:rPr>
            <a:t>The </a:t>
          </a:r>
          <a:r>
            <a:rPr lang="en-US" b="0" i="0" baseline="0" dirty="0">
              <a:solidFill>
                <a:schemeClr val="bg1"/>
              </a:solidFill>
              <a:latin typeface="Roboto" panose="02000000000000000000" pitchFamily="2" charset="0"/>
              <a:ea typeface="Roboto" panose="02000000000000000000" pitchFamily="2" charset="0"/>
            </a:rPr>
            <a:t>Forensic Technicians assist the MEs in conducting postmortem examinations, take radiographs, and maintain the morgue.</a:t>
          </a:r>
          <a:endParaRPr lang="en-US" i="0" dirty="0">
            <a:solidFill>
              <a:schemeClr val="bg1"/>
            </a:solidFill>
            <a:latin typeface="Roboto" panose="02000000000000000000" pitchFamily="2" charset="0"/>
            <a:ea typeface="Roboto" panose="02000000000000000000" pitchFamily="2" charset="0"/>
          </a:endParaRPr>
        </a:p>
      </dgm:t>
    </dgm:pt>
    <dgm:pt modelId="{F77DDCBF-82E0-4F15-9E0C-30DD24528199}" type="parTrans" cxnId="{ED1E3799-6888-4E49-BED6-B5AD4261B1ED}">
      <dgm:prSet/>
      <dgm:spPr/>
      <dgm:t>
        <a:bodyPr/>
        <a:lstStyle/>
        <a:p>
          <a:endParaRPr lang="en-US"/>
        </a:p>
      </dgm:t>
    </dgm:pt>
    <dgm:pt modelId="{20EB1B7A-7A0F-4CCB-BC4F-0F7A90EE68E7}" type="sibTrans" cxnId="{ED1E3799-6888-4E49-BED6-B5AD4261B1ED}">
      <dgm:prSet/>
      <dgm:spPr/>
      <dgm:t>
        <a:bodyPr/>
        <a:lstStyle/>
        <a:p>
          <a:endParaRPr lang="en-US"/>
        </a:p>
      </dgm:t>
    </dgm:pt>
    <dgm:pt modelId="{1FC3E7BF-1B50-41C7-96D6-A9E19FB7FB47}">
      <dgm:prSet/>
      <dgm:spPr>
        <a:solidFill>
          <a:schemeClr val="accent6">
            <a:lumMod val="50000"/>
          </a:schemeClr>
        </a:solidFill>
        <a:ln>
          <a:solidFill>
            <a:schemeClr val="accent2"/>
          </a:solidFill>
        </a:ln>
      </dgm:spPr>
      <dgm:t>
        <a:bodyPr/>
        <a:lstStyle/>
        <a:p>
          <a:r>
            <a:rPr lang="en-US" dirty="0">
              <a:latin typeface="Roboto" panose="02000000000000000000" pitchFamily="2" charset="0"/>
              <a:ea typeface="Roboto" panose="02000000000000000000" pitchFamily="2" charset="0"/>
            </a:rPr>
            <a:t>Photography</a:t>
          </a:r>
        </a:p>
      </dgm:t>
    </dgm:pt>
    <dgm:pt modelId="{C0720F84-F0B7-4B31-89E1-52FFCA1E1504}" type="parTrans" cxnId="{4B1BC8E9-566C-4953-A574-7CDD25CBAC75}">
      <dgm:prSet/>
      <dgm:spPr/>
      <dgm:t>
        <a:bodyPr/>
        <a:lstStyle/>
        <a:p>
          <a:endParaRPr lang="en-US"/>
        </a:p>
      </dgm:t>
    </dgm:pt>
    <dgm:pt modelId="{861C4E77-ABF7-4797-B932-7F64F3E20B68}" type="sibTrans" cxnId="{4B1BC8E9-566C-4953-A574-7CDD25CBAC75}">
      <dgm:prSet/>
      <dgm:spPr/>
      <dgm:t>
        <a:bodyPr/>
        <a:lstStyle/>
        <a:p>
          <a:endParaRPr lang="en-US"/>
        </a:p>
      </dgm:t>
    </dgm:pt>
    <dgm:pt modelId="{9F1417F4-C3DF-4CD6-B2C8-9851A5455708}">
      <dgm:prSet/>
      <dgm:spPr/>
      <dgm:t>
        <a:bodyPr/>
        <a:lstStyle/>
        <a:p>
          <a:r>
            <a:rPr lang="en-US" dirty="0">
              <a:solidFill>
                <a:schemeClr val="bg1"/>
              </a:solidFill>
              <a:latin typeface="Roboto" panose="02000000000000000000" pitchFamily="2" charset="0"/>
              <a:ea typeface="Roboto" panose="02000000000000000000" pitchFamily="2" charset="0"/>
            </a:rPr>
            <a:t>The Forensic Photographers capture digital images during the postmortem examination and provide training to other staff who use photography.</a:t>
          </a:r>
        </a:p>
      </dgm:t>
    </dgm:pt>
    <dgm:pt modelId="{8238295A-2490-464F-A7F6-E3F23CA617A4}" type="parTrans" cxnId="{240303E6-23B1-4D47-9A3E-6673FCF63C7C}">
      <dgm:prSet/>
      <dgm:spPr/>
      <dgm:t>
        <a:bodyPr/>
        <a:lstStyle/>
        <a:p>
          <a:endParaRPr lang="en-US"/>
        </a:p>
      </dgm:t>
    </dgm:pt>
    <dgm:pt modelId="{17E354FD-4823-4B99-A4B6-5D2AC40AB94A}" type="sibTrans" cxnId="{240303E6-23B1-4D47-9A3E-6673FCF63C7C}">
      <dgm:prSet/>
      <dgm:spPr/>
      <dgm:t>
        <a:bodyPr/>
        <a:lstStyle/>
        <a:p>
          <a:endParaRPr lang="en-US"/>
        </a:p>
      </dgm:t>
    </dgm:pt>
    <dgm:pt modelId="{96896E2A-5BF7-458C-B102-2B12102B173C}">
      <dgm:prSet/>
      <dgm:spPr>
        <a:solidFill>
          <a:schemeClr val="accent6">
            <a:lumMod val="50000"/>
          </a:schemeClr>
        </a:solidFill>
        <a:ln>
          <a:solidFill>
            <a:schemeClr val="accent2"/>
          </a:solidFill>
        </a:ln>
      </dgm:spPr>
      <dgm:t>
        <a:bodyPr/>
        <a:lstStyle/>
        <a:p>
          <a:r>
            <a:rPr lang="en-US" dirty="0">
              <a:latin typeface="Roboto" panose="02000000000000000000" pitchFamily="2" charset="0"/>
              <a:ea typeface="Roboto" panose="02000000000000000000" pitchFamily="2" charset="0"/>
            </a:rPr>
            <a:t>Laboratory</a:t>
          </a:r>
        </a:p>
      </dgm:t>
    </dgm:pt>
    <dgm:pt modelId="{72B4525D-CD05-4A8B-ADC1-1C0FAF892160}" type="parTrans" cxnId="{1A04AF54-CDC0-4296-88AE-114C9E169042}">
      <dgm:prSet/>
      <dgm:spPr/>
      <dgm:t>
        <a:bodyPr/>
        <a:lstStyle/>
        <a:p>
          <a:endParaRPr lang="en-US"/>
        </a:p>
      </dgm:t>
    </dgm:pt>
    <dgm:pt modelId="{D09C9B05-27B2-427C-8DCF-66D592615FB2}" type="sibTrans" cxnId="{1A04AF54-CDC0-4296-88AE-114C9E169042}">
      <dgm:prSet/>
      <dgm:spPr/>
      <dgm:t>
        <a:bodyPr/>
        <a:lstStyle/>
        <a:p>
          <a:endParaRPr lang="en-US"/>
        </a:p>
      </dgm:t>
    </dgm:pt>
    <dgm:pt modelId="{053496CD-3683-4385-8D39-5E5457E90D31}" type="pres">
      <dgm:prSet presAssocID="{46352B94-FF6E-4A1A-B89B-F721CAD3122C}" presName="linear" presStyleCnt="0">
        <dgm:presLayoutVars>
          <dgm:animLvl val="lvl"/>
          <dgm:resizeHandles val="exact"/>
        </dgm:presLayoutVars>
      </dgm:prSet>
      <dgm:spPr/>
    </dgm:pt>
    <dgm:pt modelId="{7B2C4742-78E2-408D-9385-6B19D52AB9F2}" type="pres">
      <dgm:prSet presAssocID="{8A413EF7-E72F-4D0B-93CE-71D85EF77CCB}" presName="parentText" presStyleLbl="node1" presStyleIdx="0" presStyleCnt="5" custLinFactNeighborY="-36532">
        <dgm:presLayoutVars>
          <dgm:chMax val="0"/>
          <dgm:bulletEnabled val="1"/>
        </dgm:presLayoutVars>
      </dgm:prSet>
      <dgm:spPr/>
    </dgm:pt>
    <dgm:pt modelId="{68B9222D-3688-4DCC-9209-488B0C2A6133}" type="pres">
      <dgm:prSet presAssocID="{8A413EF7-E72F-4D0B-93CE-71D85EF77CCB}" presName="childText" presStyleLbl="revTx" presStyleIdx="0" presStyleCnt="4">
        <dgm:presLayoutVars>
          <dgm:bulletEnabled val="1"/>
        </dgm:presLayoutVars>
      </dgm:prSet>
      <dgm:spPr/>
    </dgm:pt>
    <dgm:pt modelId="{29118AA4-D842-4950-A30F-05F2EEAF6B9E}" type="pres">
      <dgm:prSet presAssocID="{B03C7398-1DAC-46A9-BF4D-29E9A952783A}" presName="parentText" presStyleLbl="node1" presStyleIdx="1" presStyleCnt="5">
        <dgm:presLayoutVars>
          <dgm:chMax val="0"/>
          <dgm:bulletEnabled val="1"/>
        </dgm:presLayoutVars>
      </dgm:prSet>
      <dgm:spPr/>
    </dgm:pt>
    <dgm:pt modelId="{C3C4514D-ABBD-4549-BCB1-E22B07B4592F}" type="pres">
      <dgm:prSet presAssocID="{B03C7398-1DAC-46A9-BF4D-29E9A952783A}" presName="childText" presStyleLbl="revTx" presStyleIdx="1" presStyleCnt="4">
        <dgm:presLayoutVars>
          <dgm:bulletEnabled val="1"/>
        </dgm:presLayoutVars>
      </dgm:prSet>
      <dgm:spPr/>
    </dgm:pt>
    <dgm:pt modelId="{C47FE03B-90C5-46CB-8FFC-9FE3DEEDC083}" type="pres">
      <dgm:prSet presAssocID="{F2E7E585-EA52-4F0A-9C59-EAA670DBC9FA}" presName="parentText" presStyleLbl="node1" presStyleIdx="2" presStyleCnt="5">
        <dgm:presLayoutVars>
          <dgm:chMax val="0"/>
          <dgm:bulletEnabled val="1"/>
        </dgm:presLayoutVars>
      </dgm:prSet>
      <dgm:spPr/>
    </dgm:pt>
    <dgm:pt modelId="{467053F2-4B4B-4273-A5B3-34F315F26371}" type="pres">
      <dgm:prSet presAssocID="{F2E7E585-EA52-4F0A-9C59-EAA670DBC9FA}" presName="childText" presStyleLbl="revTx" presStyleIdx="2" presStyleCnt="4">
        <dgm:presLayoutVars>
          <dgm:bulletEnabled val="1"/>
        </dgm:presLayoutVars>
      </dgm:prSet>
      <dgm:spPr/>
    </dgm:pt>
    <dgm:pt modelId="{A55300D8-3F61-4200-8A82-AB94BA5014CC}" type="pres">
      <dgm:prSet presAssocID="{1FC3E7BF-1B50-41C7-96D6-A9E19FB7FB47}" presName="parentText" presStyleLbl="node1" presStyleIdx="3" presStyleCnt="5">
        <dgm:presLayoutVars>
          <dgm:chMax val="0"/>
          <dgm:bulletEnabled val="1"/>
        </dgm:presLayoutVars>
      </dgm:prSet>
      <dgm:spPr/>
    </dgm:pt>
    <dgm:pt modelId="{3D1689B4-0F35-478E-B229-6AEF3B1379E6}" type="pres">
      <dgm:prSet presAssocID="{1FC3E7BF-1B50-41C7-96D6-A9E19FB7FB47}" presName="childText" presStyleLbl="revTx" presStyleIdx="3" presStyleCnt="4">
        <dgm:presLayoutVars>
          <dgm:bulletEnabled val="1"/>
        </dgm:presLayoutVars>
      </dgm:prSet>
      <dgm:spPr/>
    </dgm:pt>
    <dgm:pt modelId="{673F744A-728A-44B7-B42E-B0F5C8CDC370}" type="pres">
      <dgm:prSet presAssocID="{96896E2A-5BF7-458C-B102-2B12102B173C}" presName="parentText" presStyleLbl="node1" presStyleIdx="4" presStyleCnt="5" custLinFactNeighborX="45" custLinFactNeighborY="75362">
        <dgm:presLayoutVars>
          <dgm:chMax val="0"/>
          <dgm:bulletEnabled val="1"/>
        </dgm:presLayoutVars>
      </dgm:prSet>
      <dgm:spPr/>
    </dgm:pt>
  </dgm:ptLst>
  <dgm:cxnLst>
    <dgm:cxn modelId="{213AFD01-CFF5-49C1-AC90-3BF12AD29001}" srcId="{B03C7398-1DAC-46A9-BF4D-29E9A952783A}" destId="{393D5B64-6E3C-4E8A-BD67-DC7D623EC35E}" srcOrd="0" destOrd="0" parTransId="{7BCCC154-4826-4939-A402-F25004D06E53}" sibTransId="{1464B207-0F6E-4370-B35B-A5E91A83DAE7}"/>
    <dgm:cxn modelId="{A4B2A20B-CBAF-4829-BCC4-62843E0B26D6}" type="presOf" srcId="{1FC3E7BF-1B50-41C7-96D6-A9E19FB7FB47}" destId="{A55300D8-3F61-4200-8A82-AB94BA5014CC}" srcOrd="0" destOrd="0" presId="urn:microsoft.com/office/officeart/2005/8/layout/vList2"/>
    <dgm:cxn modelId="{658D421D-DB9F-4324-9D26-A214C54B21D2}" srcId="{46352B94-FF6E-4A1A-B89B-F721CAD3122C}" destId="{B03C7398-1DAC-46A9-BF4D-29E9A952783A}" srcOrd="1" destOrd="0" parTransId="{CDFFF43B-EF0B-4EE5-89FF-27C518B6B065}" sibTransId="{D3505491-2B78-461A-B9AA-9C0F4262B71E}"/>
    <dgm:cxn modelId="{3B6C1133-842C-49E6-AF4A-5DF85947E2ED}" type="presOf" srcId="{393D5B64-6E3C-4E8A-BD67-DC7D623EC35E}" destId="{C3C4514D-ABBD-4549-BCB1-E22B07B4592F}" srcOrd="0" destOrd="0" presId="urn:microsoft.com/office/officeart/2005/8/layout/vList2"/>
    <dgm:cxn modelId="{A1E84E3A-3BDC-4CA2-963F-0860CE7C1FDE}" srcId="{46352B94-FF6E-4A1A-B89B-F721CAD3122C}" destId="{F2E7E585-EA52-4F0A-9C59-EAA670DBC9FA}" srcOrd="2" destOrd="0" parTransId="{C1F608E8-BA11-4E59-918E-84C53D2F866A}" sibTransId="{951A9ECD-4118-49DE-8468-E2EF0BF7EBFC}"/>
    <dgm:cxn modelId="{EAE2A13C-FB8D-4EF3-9C06-0C03C0259C57}" srcId="{46352B94-FF6E-4A1A-B89B-F721CAD3122C}" destId="{8A413EF7-E72F-4D0B-93CE-71D85EF77CCB}" srcOrd="0" destOrd="0" parTransId="{B15AB135-8F10-4E25-BFA1-0BAA589520FC}" sibTransId="{4B0EC150-9B02-456E-B7CD-7188DDB886E4}"/>
    <dgm:cxn modelId="{EC69514D-37E2-4BF0-B74D-45AAFFF44F91}" type="presOf" srcId="{46352B94-FF6E-4A1A-B89B-F721CAD3122C}" destId="{053496CD-3683-4385-8D39-5E5457E90D31}" srcOrd="0" destOrd="0" presId="urn:microsoft.com/office/officeart/2005/8/layout/vList2"/>
    <dgm:cxn modelId="{1A04AF54-CDC0-4296-88AE-114C9E169042}" srcId="{46352B94-FF6E-4A1A-B89B-F721CAD3122C}" destId="{96896E2A-5BF7-458C-B102-2B12102B173C}" srcOrd="4" destOrd="0" parTransId="{72B4525D-CD05-4A8B-ADC1-1C0FAF892160}" sibTransId="{D09C9B05-27B2-427C-8DCF-66D592615FB2}"/>
    <dgm:cxn modelId="{1346848D-451C-4286-898F-CFD0E6A6ABC7}" type="presOf" srcId="{9F1417F4-C3DF-4CD6-B2C8-9851A5455708}" destId="{3D1689B4-0F35-478E-B229-6AEF3B1379E6}" srcOrd="0" destOrd="0" presId="urn:microsoft.com/office/officeart/2005/8/layout/vList2"/>
    <dgm:cxn modelId="{ED1E3799-6888-4E49-BED6-B5AD4261B1ED}" srcId="{F2E7E585-EA52-4F0A-9C59-EAA670DBC9FA}" destId="{3B3E2FC2-CD0F-4E55-B162-13194AF23214}" srcOrd="0" destOrd="0" parTransId="{F77DDCBF-82E0-4F15-9E0C-30DD24528199}" sibTransId="{20EB1B7A-7A0F-4CCB-BC4F-0F7A90EE68E7}"/>
    <dgm:cxn modelId="{7F6A0D9A-457E-48AA-8D25-5D9884A485F2}" srcId="{B03C7398-1DAC-46A9-BF4D-29E9A952783A}" destId="{E4B62774-8C19-4CF1-A832-43BA5D19AEB9}" srcOrd="1" destOrd="0" parTransId="{3E931FF5-A689-4D7B-A0A7-F74387BB7C79}" sibTransId="{F7136934-F177-479D-BC7A-DE92846DE331}"/>
    <dgm:cxn modelId="{61CD699C-1282-4592-8189-DD276A1316A5}" srcId="{8A413EF7-E72F-4D0B-93CE-71D85EF77CCB}" destId="{E8CCFE30-9EF5-4BEF-84D3-11CF3148E883}" srcOrd="0" destOrd="0" parTransId="{31A45D02-C2C9-4B7F-B2AD-534C1A1BDCC5}" sibTransId="{D2643C18-0EE4-433A-A7E6-ED1C66E85200}"/>
    <dgm:cxn modelId="{FCD4909D-2DFE-449D-BB06-60AAE377F4B2}" type="presOf" srcId="{96896E2A-5BF7-458C-B102-2B12102B173C}" destId="{673F744A-728A-44B7-B42E-B0F5C8CDC370}" srcOrd="0" destOrd="0" presId="urn:microsoft.com/office/officeart/2005/8/layout/vList2"/>
    <dgm:cxn modelId="{4D2D03A6-419B-4205-9F3E-65BCE8B22E57}" type="presOf" srcId="{3B3E2FC2-CD0F-4E55-B162-13194AF23214}" destId="{467053F2-4B4B-4273-A5B3-34F315F26371}" srcOrd="0" destOrd="0" presId="urn:microsoft.com/office/officeart/2005/8/layout/vList2"/>
    <dgm:cxn modelId="{8AD748A7-72B4-487F-92B5-96B0C61F3850}" type="presOf" srcId="{B03C7398-1DAC-46A9-BF4D-29E9A952783A}" destId="{29118AA4-D842-4950-A30F-05F2EEAF6B9E}" srcOrd="0" destOrd="0" presId="urn:microsoft.com/office/officeart/2005/8/layout/vList2"/>
    <dgm:cxn modelId="{053CBCB4-F5FA-42B8-84BA-DCAA86A39CBF}" type="presOf" srcId="{8A413EF7-E72F-4D0B-93CE-71D85EF77CCB}" destId="{7B2C4742-78E2-408D-9385-6B19D52AB9F2}" srcOrd="0" destOrd="0" presId="urn:microsoft.com/office/officeart/2005/8/layout/vList2"/>
    <dgm:cxn modelId="{9CF3A9B8-4068-40B6-AAA2-68981445A3C4}" type="presOf" srcId="{E8CCFE30-9EF5-4BEF-84D3-11CF3148E883}" destId="{68B9222D-3688-4DCC-9209-488B0C2A6133}" srcOrd="0" destOrd="0" presId="urn:microsoft.com/office/officeart/2005/8/layout/vList2"/>
    <dgm:cxn modelId="{BE5E1CBC-704D-4772-A7EB-D5D85F1456AE}" type="presOf" srcId="{E4B62774-8C19-4CF1-A832-43BA5D19AEB9}" destId="{C3C4514D-ABBD-4549-BCB1-E22B07B4592F}" srcOrd="0" destOrd="1" presId="urn:microsoft.com/office/officeart/2005/8/layout/vList2"/>
    <dgm:cxn modelId="{D7ED3ACD-2212-4FDE-97A6-ACF06B92DCD2}" type="presOf" srcId="{F2E7E585-EA52-4F0A-9C59-EAA670DBC9FA}" destId="{C47FE03B-90C5-46CB-8FFC-9FE3DEEDC083}" srcOrd="0" destOrd="0" presId="urn:microsoft.com/office/officeart/2005/8/layout/vList2"/>
    <dgm:cxn modelId="{240303E6-23B1-4D47-9A3E-6673FCF63C7C}" srcId="{1FC3E7BF-1B50-41C7-96D6-A9E19FB7FB47}" destId="{9F1417F4-C3DF-4CD6-B2C8-9851A5455708}" srcOrd="0" destOrd="0" parTransId="{8238295A-2490-464F-A7F6-E3F23CA617A4}" sibTransId="{17E354FD-4823-4B99-A4B6-5D2AC40AB94A}"/>
    <dgm:cxn modelId="{4B1BC8E9-566C-4953-A574-7CDD25CBAC75}" srcId="{46352B94-FF6E-4A1A-B89B-F721CAD3122C}" destId="{1FC3E7BF-1B50-41C7-96D6-A9E19FB7FB47}" srcOrd="3" destOrd="0" parTransId="{C0720F84-F0B7-4B31-89E1-52FFCA1E1504}" sibTransId="{861C4E77-ABF7-4797-B932-7F64F3E20B68}"/>
    <dgm:cxn modelId="{17D6E54A-456C-443D-909E-26BD45699FE5}" type="presParOf" srcId="{053496CD-3683-4385-8D39-5E5457E90D31}" destId="{7B2C4742-78E2-408D-9385-6B19D52AB9F2}" srcOrd="0" destOrd="0" presId="urn:microsoft.com/office/officeart/2005/8/layout/vList2"/>
    <dgm:cxn modelId="{7E82A532-D5EC-41DD-A20B-888CF9A7F866}" type="presParOf" srcId="{053496CD-3683-4385-8D39-5E5457E90D31}" destId="{68B9222D-3688-4DCC-9209-488B0C2A6133}" srcOrd="1" destOrd="0" presId="urn:microsoft.com/office/officeart/2005/8/layout/vList2"/>
    <dgm:cxn modelId="{EDBF4740-DF9C-4F07-86C6-1BAF43CDBE27}" type="presParOf" srcId="{053496CD-3683-4385-8D39-5E5457E90D31}" destId="{29118AA4-D842-4950-A30F-05F2EEAF6B9E}" srcOrd="2" destOrd="0" presId="urn:microsoft.com/office/officeart/2005/8/layout/vList2"/>
    <dgm:cxn modelId="{BCFA33FA-31A8-4C6B-8E1E-D8A1EFB561EC}" type="presParOf" srcId="{053496CD-3683-4385-8D39-5E5457E90D31}" destId="{C3C4514D-ABBD-4549-BCB1-E22B07B4592F}" srcOrd="3" destOrd="0" presId="urn:microsoft.com/office/officeart/2005/8/layout/vList2"/>
    <dgm:cxn modelId="{A41FD608-F68C-4CE0-BA1C-1E7530CFD5DB}" type="presParOf" srcId="{053496CD-3683-4385-8D39-5E5457E90D31}" destId="{C47FE03B-90C5-46CB-8FFC-9FE3DEEDC083}" srcOrd="4" destOrd="0" presId="urn:microsoft.com/office/officeart/2005/8/layout/vList2"/>
    <dgm:cxn modelId="{FA64EE05-C2DA-4F5B-BBF3-1222AD1F4FDA}" type="presParOf" srcId="{053496CD-3683-4385-8D39-5E5457E90D31}" destId="{467053F2-4B4B-4273-A5B3-34F315F26371}" srcOrd="5" destOrd="0" presId="urn:microsoft.com/office/officeart/2005/8/layout/vList2"/>
    <dgm:cxn modelId="{522EA92B-2160-4A90-A088-DEB1C747EAA4}" type="presParOf" srcId="{053496CD-3683-4385-8D39-5E5457E90D31}" destId="{A55300D8-3F61-4200-8A82-AB94BA5014CC}" srcOrd="6" destOrd="0" presId="urn:microsoft.com/office/officeart/2005/8/layout/vList2"/>
    <dgm:cxn modelId="{CCD7B994-C687-4D4F-9DBA-E1B6C28A0410}" type="presParOf" srcId="{053496CD-3683-4385-8D39-5E5457E90D31}" destId="{3D1689B4-0F35-478E-B229-6AEF3B1379E6}" srcOrd="7" destOrd="0" presId="urn:microsoft.com/office/officeart/2005/8/layout/vList2"/>
    <dgm:cxn modelId="{D282AC48-F98D-4C5F-A838-D20685019B36}" type="presParOf" srcId="{053496CD-3683-4385-8D39-5E5457E90D31}" destId="{673F744A-728A-44B7-B42E-B0F5C8CDC3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B545-7CAC-492F-B38F-AAB4BBADE32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5C01F5B-4785-409E-BF5D-B92C8D6F10BF}">
      <dgm:prSet custT="1"/>
      <dgm:spPr>
        <a:solidFill>
          <a:schemeClr val="tx1">
            <a:lumMod val="75000"/>
            <a:lumOff val="25000"/>
          </a:schemeClr>
        </a:solidFill>
      </dgm:spPr>
      <dgm:t>
        <a:bodyPr/>
        <a:lstStyle/>
        <a:p>
          <a:r>
            <a:rPr lang="en-US" sz="2400" b="1" dirty="0">
              <a:latin typeface="Roboto" panose="02000000000000000000" pitchFamily="2" charset="0"/>
              <a:ea typeface="Roboto" panose="02000000000000000000" pitchFamily="2" charset="0"/>
            </a:rPr>
            <a:t>Medical Staff</a:t>
          </a:r>
        </a:p>
      </dgm:t>
    </dgm:pt>
    <dgm:pt modelId="{3216F001-1EFB-4FC5-8700-19E68421E7A7}" type="parTrans" cxnId="{FA4FC35E-39A3-4AF3-A84E-696AF247CEC6}">
      <dgm:prSet/>
      <dgm:spPr/>
      <dgm:t>
        <a:bodyPr/>
        <a:lstStyle/>
        <a:p>
          <a:endParaRPr lang="en-US"/>
        </a:p>
      </dgm:t>
    </dgm:pt>
    <dgm:pt modelId="{F13863D8-F407-4892-81CA-C685C85C9304}" type="sibTrans" cxnId="{FA4FC35E-39A3-4AF3-A84E-696AF247CEC6}">
      <dgm:prSet/>
      <dgm:spPr/>
      <dgm:t>
        <a:bodyPr/>
        <a:lstStyle/>
        <a:p>
          <a:endParaRPr lang="en-US"/>
        </a:p>
      </dgm:t>
    </dgm:pt>
    <dgm:pt modelId="{5C9AF059-97FC-4489-A8D5-460EA2938E4C}">
      <dgm:prSet custT="1"/>
      <dgm:spPr>
        <a:solidFill>
          <a:schemeClr val="accent6">
            <a:lumMod val="50000"/>
            <a:alpha val="90000"/>
          </a:schemeClr>
        </a:solidFill>
      </dgm:spPr>
      <dgm:t>
        <a:bodyPr/>
        <a:lstStyle/>
        <a:p>
          <a:pPr>
            <a:lnSpc>
              <a:spcPct val="100000"/>
            </a:lnSpc>
          </a:pPr>
          <a:r>
            <a:rPr lang="en-US" sz="1200" b="1" dirty="0">
              <a:solidFill>
                <a:schemeClr val="bg1"/>
              </a:solidFill>
              <a:latin typeface="Roboto" panose="02000000000000000000" pitchFamily="2" charset="0"/>
              <a:ea typeface="Roboto" panose="02000000000000000000" pitchFamily="2" charset="0"/>
            </a:rPr>
            <a:t>The OME has 19 board certified or eligible Medical Examiners who are responsible for the medicolegal death investigations of Maricopa County by conducting autopsies, writing comprehensive reports, and, at times, testifying in court on findings.</a:t>
          </a:r>
        </a:p>
      </dgm:t>
    </dgm:pt>
    <dgm:pt modelId="{2A6A4ED7-E67D-45C5-9E61-736E10331489}" type="parTrans" cxnId="{EAC49AA2-680E-4D03-A3E5-978F840703CF}">
      <dgm:prSet/>
      <dgm:spPr/>
      <dgm:t>
        <a:bodyPr/>
        <a:lstStyle/>
        <a:p>
          <a:endParaRPr lang="en-US"/>
        </a:p>
      </dgm:t>
    </dgm:pt>
    <dgm:pt modelId="{B9653070-C414-41CA-B694-FE2A2629C75F}" type="sibTrans" cxnId="{EAC49AA2-680E-4D03-A3E5-978F840703CF}">
      <dgm:prSet/>
      <dgm:spPr/>
      <dgm:t>
        <a:bodyPr/>
        <a:lstStyle/>
        <a:p>
          <a:endParaRPr lang="en-US"/>
        </a:p>
      </dgm:t>
    </dgm:pt>
    <dgm:pt modelId="{0D2A4D49-E6BA-4627-A8B2-11275DEAA98C}">
      <dgm:prSet custT="1"/>
      <dgm:spPr>
        <a:solidFill>
          <a:schemeClr val="accent6">
            <a:lumMod val="50000"/>
            <a:alpha val="90000"/>
          </a:schemeClr>
        </a:solidFill>
      </dgm:spPr>
      <dgm:t>
        <a:bodyPr/>
        <a:lstStyle/>
        <a:p>
          <a:pPr>
            <a:lnSpc>
              <a:spcPct val="100000"/>
            </a:lnSpc>
          </a:pPr>
          <a:r>
            <a:rPr lang="en-US" sz="1200" b="1" dirty="0">
              <a:solidFill>
                <a:schemeClr val="bg1"/>
              </a:solidFill>
              <a:latin typeface="Roboto" panose="02000000000000000000" pitchFamily="2" charset="0"/>
              <a:ea typeface="Roboto" panose="02000000000000000000" pitchFamily="2" charset="0"/>
            </a:rPr>
            <a:t>The OME also has two Forensic Specialists, including our Forensic Anthropologist, who is responsible for specialized skeletal examinations, and our Forensic Odontologist, who is responsible for specialized dental examinations.  Both roles assist Medical Examiners in the death investigation and identification process.</a:t>
          </a:r>
        </a:p>
      </dgm:t>
    </dgm:pt>
    <dgm:pt modelId="{0C6446E2-0DDE-49D9-BAD8-131FFD7B866E}" type="parTrans" cxnId="{E73DE321-08FF-4855-94F3-31807C98556B}">
      <dgm:prSet/>
      <dgm:spPr/>
      <dgm:t>
        <a:bodyPr/>
        <a:lstStyle/>
        <a:p>
          <a:endParaRPr lang="en-US"/>
        </a:p>
      </dgm:t>
    </dgm:pt>
    <dgm:pt modelId="{9796F565-03B6-4A8A-B098-36E3DC5931DC}" type="sibTrans" cxnId="{E73DE321-08FF-4855-94F3-31807C98556B}">
      <dgm:prSet/>
      <dgm:spPr/>
      <dgm:t>
        <a:bodyPr/>
        <a:lstStyle/>
        <a:p>
          <a:endParaRPr lang="en-US"/>
        </a:p>
      </dgm:t>
    </dgm:pt>
    <dgm:pt modelId="{2367295E-4DF0-4B01-AF5F-46118BE3461F}">
      <dgm:prSet custT="1"/>
      <dgm:spPr>
        <a:solidFill>
          <a:schemeClr val="tx1">
            <a:lumMod val="75000"/>
            <a:lumOff val="25000"/>
          </a:schemeClr>
        </a:solidFill>
      </dgm:spPr>
      <dgm:t>
        <a:bodyPr/>
        <a:lstStyle/>
        <a:p>
          <a:r>
            <a:rPr lang="en-US" sz="2400" b="1" dirty="0">
              <a:latin typeface="Roboto" panose="02000000000000000000" pitchFamily="2" charset="0"/>
              <a:ea typeface="Roboto" panose="02000000000000000000" pitchFamily="2" charset="0"/>
            </a:rPr>
            <a:t>Laboratory</a:t>
          </a:r>
          <a:endParaRPr lang="en-US" sz="4400" b="1" dirty="0">
            <a:latin typeface="Roboto" panose="02000000000000000000" pitchFamily="2" charset="0"/>
            <a:ea typeface="Roboto" panose="02000000000000000000" pitchFamily="2" charset="0"/>
          </a:endParaRPr>
        </a:p>
      </dgm:t>
    </dgm:pt>
    <dgm:pt modelId="{3EA7F886-B830-432B-A10B-A5F43554B8B0}" type="parTrans" cxnId="{3FD968D9-EC63-477A-B37A-42C6C831B3F5}">
      <dgm:prSet/>
      <dgm:spPr/>
      <dgm:t>
        <a:bodyPr/>
        <a:lstStyle/>
        <a:p>
          <a:endParaRPr lang="en-US"/>
        </a:p>
      </dgm:t>
    </dgm:pt>
    <dgm:pt modelId="{23D58008-48A2-4112-A007-5393D698D403}" type="sibTrans" cxnId="{3FD968D9-EC63-477A-B37A-42C6C831B3F5}">
      <dgm:prSet/>
      <dgm:spPr/>
      <dgm:t>
        <a:bodyPr/>
        <a:lstStyle/>
        <a:p>
          <a:endParaRPr lang="en-US"/>
        </a:p>
      </dgm:t>
    </dgm:pt>
    <dgm:pt modelId="{09A94A01-69B4-4B85-A9F0-45CE643F147F}">
      <dgm:prSet custT="1"/>
      <dgm:spPr>
        <a:solidFill>
          <a:schemeClr val="accent6">
            <a:lumMod val="50000"/>
            <a:alpha val="90000"/>
          </a:schemeClr>
        </a:solidFill>
      </dgm:spPr>
      <dgm:t>
        <a:bodyPr/>
        <a:lstStyle/>
        <a:p>
          <a:pPr>
            <a:lnSpc>
              <a:spcPct val="100000"/>
            </a:lnSpc>
          </a:pPr>
          <a:r>
            <a:rPr lang="en-US" sz="1400" b="1" dirty="0">
              <a:solidFill>
                <a:schemeClr val="bg1"/>
              </a:solidFill>
              <a:latin typeface="Roboto" panose="02000000000000000000" pitchFamily="2" charset="0"/>
              <a:ea typeface="Roboto" panose="02000000000000000000" pitchFamily="2" charset="0"/>
            </a:rPr>
            <a:t>This section encompasses our </a:t>
          </a:r>
          <a:r>
            <a:rPr lang="en-US" sz="1400" b="1" dirty="0" err="1">
              <a:solidFill>
                <a:schemeClr val="bg1"/>
              </a:solidFill>
              <a:latin typeface="Roboto" panose="02000000000000000000" pitchFamily="2" charset="0"/>
              <a:ea typeface="Roboto" panose="02000000000000000000" pitchFamily="2" charset="0"/>
            </a:rPr>
            <a:t>Histotechnician</a:t>
          </a:r>
          <a:r>
            <a:rPr lang="en-US" sz="1400" b="1" dirty="0">
              <a:solidFill>
                <a:schemeClr val="bg1"/>
              </a:solidFill>
              <a:latin typeface="Roboto" panose="02000000000000000000" pitchFamily="2" charset="0"/>
              <a:ea typeface="Roboto" panose="02000000000000000000" pitchFamily="2" charset="0"/>
            </a:rPr>
            <a:t> and Accessioning Technician roles who are responsible for sending out samples for toxicology testing on various specimens and producing slides/stains for the Medical Examiner to read.</a:t>
          </a:r>
        </a:p>
      </dgm:t>
    </dgm:pt>
    <dgm:pt modelId="{16AEA604-D848-4585-99B7-41A555EF3BB5}" type="parTrans" cxnId="{E7BAAB77-7F18-43D2-B2C3-BABC37B9181D}">
      <dgm:prSet/>
      <dgm:spPr/>
      <dgm:t>
        <a:bodyPr/>
        <a:lstStyle/>
        <a:p>
          <a:endParaRPr lang="en-US"/>
        </a:p>
      </dgm:t>
    </dgm:pt>
    <dgm:pt modelId="{C927A0D5-74DC-4170-9987-21DC823B6031}" type="sibTrans" cxnId="{E7BAAB77-7F18-43D2-B2C3-BABC37B9181D}">
      <dgm:prSet/>
      <dgm:spPr/>
      <dgm:t>
        <a:bodyPr/>
        <a:lstStyle/>
        <a:p>
          <a:endParaRPr lang="en-US"/>
        </a:p>
      </dgm:t>
    </dgm:pt>
    <dgm:pt modelId="{8508D28D-17AC-4BF8-A861-3EC1D307F2D2}">
      <dgm:prSet custT="1"/>
      <dgm:spPr>
        <a:solidFill>
          <a:schemeClr val="tx1">
            <a:lumMod val="75000"/>
            <a:lumOff val="25000"/>
          </a:schemeClr>
        </a:solidFill>
      </dgm:spPr>
      <dgm:t>
        <a:bodyPr/>
        <a:lstStyle/>
        <a:p>
          <a:r>
            <a:rPr lang="en-US" sz="2000" b="1" dirty="0">
              <a:latin typeface="Roboto" panose="02000000000000000000" pitchFamily="2" charset="0"/>
              <a:ea typeface="Roboto" panose="02000000000000000000" pitchFamily="2" charset="0"/>
            </a:rPr>
            <a:t>Administration and Support</a:t>
          </a:r>
        </a:p>
      </dgm:t>
    </dgm:pt>
    <dgm:pt modelId="{BFE3F0DA-38A3-4191-9D6A-EB283AD99195}" type="parTrans" cxnId="{94390144-EB09-448C-AC14-5EEB3F9234EB}">
      <dgm:prSet/>
      <dgm:spPr/>
      <dgm:t>
        <a:bodyPr/>
        <a:lstStyle/>
        <a:p>
          <a:endParaRPr lang="en-US"/>
        </a:p>
      </dgm:t>
    </dgm:pt>
    <dgm:pt modelId="{0A104C9B-B06B-4BC0-A954-941131BA3B2B}" type="sibTrans" cxnId="{94390144-EB09-448C-AC14-5EEB3F9234EB}">
      <dgm:prSet/>
      <dgm:spPr/>
      <dgm:t>
        <a:bodyPr/>
        <a:lstStyle/>
        <a:p>
          <a:endParaRPr lang="en-US"/>
        </a:p>
      </dgm:t>
    </dgm:pt>
    <dgm:pt modelId="{12C93CE0-D50E-48C7-B8D0-C5AD7F8714AC}">
      <dgm:prSet custT="1"/>
      <dgm:spPr>
        <a:solidFill>
          <a:schemeClr val="accent6">
            <a:lumMod val="50000"/>
            <a:alpha val="90000"/>
          </a:schemeClr>
        </a:solidFill>
      </dgm:spPr>
      <dgm:t>
        <a:bodyPr/>
        <a:lstStyle/>
        <a:p>
          <a:pPr>
            <a:lnSpc>
              <a:spcPct val="100000"/>
            </a:lnSpc>
          </a:pPr>
          <a:r>
            <a:rPr lang="en-US" sz="1200" b="1" dirty="0">
              <a:solidFill>
                <a:schemeClr val="bg1"/>
              </a:solidFill>
              <a:latin typeface="Roboto" panose="02000000000000000000" pitchFamily="2" charset="0"/>
              <a:ea typeface="Roboto" panose="02000000000000000000" pitchFamily="2" charset="0"/>
            </a:rPr>
            <a:t>These sections include our Administrative Director, Administrative Services Manager, Business Systems Analyst, Fellowship Program Coordinator, Procurement Specialist, and Front Office Staff who are responsible for the business operations of the department including managing finances, records, and customer services.  The Family Advocate is a point of contact for families that handles escalated concerns and provides various grief resources.</a:t>
          </a:r>
        </a:p>
      </dgm:t>
    </dgm:pt>
    <dgm:pt modelId="{B2EA8C29-DF30-4D5F-BE0D-86B17B4C38AE}" type="parTrans" cxnId="{E420F359-39A5-49B9-B106-4367E520D046}">
      <dgm:prSet/>
      <dgm:spPr/>
      <dgm:t>
        <a:bodyPr/>
        <a:lstStyle/>
        <a:p>
          <a:endParaRPr lang="en-US"/>
        </a:p>
      </dgm:t>
    </dgm:pt>
    <dgm:pt modelId="{99631FA5-6D9A-4484-BAD5-4901D37F3CC2}" type="sibTrans" cxnId="{E420F359-39A5-49B9-B106-4367E520D046}">
      <dgm:prSet/>
      <dgm:spPr/>
      <dgm:t>
        <a:bodyPr/>
        <a:lstStyle/>
        <a:p>
          <a:endParaRPr lang="en-US"/>
        </a:p>
      </dgm:t>
    </dgm:pt>
    <dgm:pt modelId="{EDF6461C-BF82-4CE8-BEFE-925C1F4223E0}" type="pres">
      <dgm:prSet presAssocID="{5DB1B545-7CAC-492F-B38F-AAB4BBADE327}" presName="Name0" presStyleCnt="0">
        <dgm:presLayoutVars>
          <dgm:dir/>
          <dgm:animLvl val="lvl"/>
          <dgm:resizeHandles val="exact"/>
        </dgm:presLayoutVars>
      </dgm:prSet>
      <dgm:spPr/>
    </dgm:pt>
    <dgm:pt modelId="{35429291-EB9F-4CBF-9878-90E4DCADE105}" type="pres">
      <dgm:prSet presAssocID="{55C01F5B-4785-409E-BF5D-B92C8D6F10BF}" presName="linNode" presStyleCnt="0"/>
      <dgm:spPr/>
    </dgm:pt>
    <dgm:pt modelId="{89F0989C-CA73-41FA-84F4-0FC0A3D9E401}" type="pres">
      <dgm:prSet presAssocID="{55C01F5B-4785-409E-BF5D-B92C8D6F10BF}" presName="parentText" presStyleLbl="node1" presStyleIdx="0" presStyleCnt="3">
        <dgm:presLayoutVars>
          <dgm:chMax val="1"/>
          <dgm:bulletEnabled val="1"/>
        </dgm:presLayoutVars>
      </dgm:prSet>
      <dgm:spPr/>
    </dgm:pt>
    <dgm:pt modelId="{A799A555-0831-441F-BB04-A9E0A29E7695}" type="pres">
      <dgm:prSet presAssocID="{55C01F5B-4785-409E-BF5D-B92C8D6F10BF}" presName="descendantText" presStyleLbl="alignAccFollowNode1" presStyleIdx="0" presStyleCnt="3">
        <dgm:presLayoutVars>
          <dgm:bulletEnabled val="1"/>
        </dgm:presLayoutVars>
      </dgm:prSet>
      <dgm:spPr/>
    </dgm:pt>
    <dgm:pt modelId="{846F1648-E758-48FD-B655-F254A4463E97}" type="pres">
      <dgm:prSet presAssocID="{F13863D8-F407-4892-81CA-C685C85C9304}" presName="sp" presStyleCnt="0"/>
      <dgm:spPr/>
    </dgm:pt>
    <dgm:pt modelId="{F1F6E915-06E0-4FBE-96E6-585BF75D70F2}" type="pres">
      <dgm:prSet presAssocID="{2367295E-4DF0-4B01-AF5F-46118BE3461F}" presName="linNode" presStyleCnt="0"/>
      <dgm:spPr/>
    </dgm:pt>
    <dgm:pt modelId="{C4DBD512-D8E8-4514-AADF-FD0AC1FFDBC4}" type="pres">
      <dgm:prSet presAssocID="{2367295E-4DF0-4B01-AF5F-46118BE3461F}" presName="parentText" presStyleLbl="node1" presStyleIdx="1" presStyleCnt="3" custLinFactNeighborX="205" custLinFactNeighborY="-275">
        <dgm:presLayoutVars>
          <dgm:chMax val="1"/>
          <dgm:bulletEnabled val="1"/>
        </dgm:presLayoutVars>
      </dgm:prSet>
      <dgm:spPr/>
    </dgm:pt>
    <dgm:pt modelId="{A13DF665-2B48-480D-858D-469756C2CC2D}" type="pres">
      <dgm:prSet presAssocID="{2367295E-4DF0-4B01-AF5F-46118BE3461F}" presName="descendantText" presStyleLbl="alignAccFollowNode1" presStyleIdx="1" presStyleCnt="3">
        <dgm:presLayoutVars>
          <dgm:bulletEnabled val="1"/>
        </dgm:presLayoutVars>
      </dgm:prSet>
      <dgm:spPr/>
    </dgm:pt>
    <dgm:pt modelId="{4C86F91B-7268-40FC-9F10-4C5D543150C9}" type="pres">
      <dgm:prSet presAssocID="{23D58008-48A2-4112-A007-5393D698D403}" presName="sp" presStyleCnt="0"/>
      <dgm:spPr/>
    </dgm:pt>
    <dgm:pt modelId="{5E5E57DF-E5A3-4ED2-9F2A-A9BAC2D8852F}" type="pres">
      <dgm:prSet presAssocID="{8508D28D-17AC-4BF8-A861-3EC1D307F2D2}" presName="linNode" presStyleCnt="0"/>
      <dgm:spPr/>
    </dgm:pt>
    <dgm:pt modelId="{3C7E6780-F983-4995-894A-873FF9BA3464}" type="pres">
      <dgm:prSet presAssocID="{8508D28D-17AC-4BF8-A861-3EC1D307F2D2}" presName="parentText" presStyleLbl="node1" presStyleIdx="2" presStyleCnt="3" custLinFactY="2081" custLinFactNeighborX="436" custLinFactNeighborY="100000">
        <dgm:presLayoutVars>
          <dgm:chMax val="1"/>
          <dgm:bulletEnabled val="1"/>
        </dgm:presLayoutVars>
      </dgm:prSet>
      <dgm:spPr/>
    </dgm:pt>
    <dgm:pt modelId="{2357DDC5-9F8A-43E9-9B97-6D3D7DC84591}" type="pres">
      <dgm:prSet presAssocID="{8508D28D-17AC-4BF8-A861-3EC1D307F2D2}" presName="descendantText" presStyleLbl="alignAccFollowNode1" presStyleIdx="2" presStyleCnt="3">
        <dgm:presLayoutVars>
          <dgm:bulletEnabled val="1"/>
        </dgm:presLayoutVars>
      </dgm:prSet>
      <dgm:spPr/>
    </dgm:pt>
  </dgm:ptLst>
  <dgm:cxnLst>
    <dgm:cxn modelId="{5771FF18-CE56-4252-BF2C-16C9F95BF83E}" type="presOf" srcId="{12C93CE0-D50E-48C7-B8D0-C5AD7F8714AC}" destId="{2357DDC5-9F8A-43E9-9B97-6D3D7DC84591}" srcOrd="0" destOrd="0" presId="urn:microsoft.com/office/officeart/2005/8/layout/vList5"/>
    <dgm:cxn modelId="{E73DE321-08FF-4855-94F3-31807C98556B}" srcId="{55C01F5B-4785-409E-BF5D-B92C8D6F10BF}" destId="{0D2A4D49-E6BA-4627-A8B2-11275DEAA98C}" srcOrd="1" destOrd="0" parTransId="{0C6446E2-0DDE-49D9-BAD8-131FFD7B866E}" sibTransId="{9796F565-03B6-4A8A-B098-36E3DC5931DC}"/>
    <dgm:cxn modelId="{FA4FC35E-39A3-4AF3-A84E-696AF247CEC6}" srcId="{5DB1B545-7CAC-492F-B38F-AAB4BBADE327}" destId="{55C01F5B-4785-409E-BF5D-B92C8D6F10BF}" srcOrd="0" destOrd="0" parTransId="{3216F001-1EFB-4FC5-8700-19E68421E7A7}" sibTransId="{F13863D8-F407-4892-81CA-C685C85C9304}"/>
    <dgm:cxn modelId="{94390144-EB09-448C-AC14-5EEB3F9234EB}" srcId="{5DB1B545-7CAC-492F-B38F-AAB4BBADE327}" destId="{8508D28D-17AC-4BF8-A861-3EC1D307F2D2}" srcOrd="2" destOrd="0" parTransId="{BFE3F0DA-38A3-4191-9D6A-EB283AD99195}" sibTransId="{0A104C9B-B06B-4BC0-A954-941131BA3B2B}"/>
    <dgm:cxn modelId="{81318E44-58FF-430C-A8A7-A7905E84F85F}" type="presOf" srcId="{2367295E-4DF0-4B01-AF5F-46118BE3461F}" destId="{C4DBD512-D8E8-4514-AADF-FD0AC1FFDBC4}" srcOrd="0" destOrd="0" presId="urn:microsoft.com/office/officeart/2005/8/layout/vList5"/>
    <dgm:cxn modelId="{E7BAAB77-7F18-43D2-B2C3-BABC37B9181D}" srcId="{2367295E-4DF0-4B01-AF5F-46118BE3461F}" destId="{09A94A01-69B4-4B85-A9F0-45CE643F147F}" srcOrd="0" destOrd="0" parTransId="{16AEA604-D848-4585-99B7-41A555EF3BB5}" sibTransId="{C927A0D5-74DC-4170-9987-21DC823B6031}"/>
    <dgm:cxn modelId="{E420F359-39A5-49B9-B106-4367E520D046}" srcId="{8508D28D-17AC-4BF8-A861-3EC1D307F2D2}" destId="{12C93CE0-D50E-48C7-B8D0-C5AD7F8714AC}" srcOrd="0" destOrd="0" parTransId="{B2EA8C29-DF30-4D5F-BE0D-86B17B4C38AE}" sibTransId="{99631FA5-6D9A-4484-BAD5-4901D37F3CC2}"/>
    <dgm:cxn modelId="{13607B8C-F082-484A-A86F-547C3E865E77}" type="presOf" srcId="{55C01F5B-4785-409E-BF5D-B92C8D6F10BF}" destId="{89F0989C-CA73-41FA-84F4-0FC0A3D9E401}" srcOrd="0" destOrd="0" presId="urn:microsoft.com/office/officeart/2005/8/layout/vList5"/>
    <dgm:cxn modelId="{2E09AB8C-13EE-4A7D-8B23-29313B6A2814}" type="presOf" srcId="{8508D28D-17AC-4BF8-A861-3EC1D307F2D2}" destId="{3C7E6780-F983-4995-894A-873FF9BA3464}" srcOrd="0" destOrd="0" presId="urn:microsoft.com/office/officeart/2005/8/layout/vList5"/>
    <dgm:cxn modelId="{EAC49AA2-680E-4D03-A3E5-978F840703CF}" srcId="{55C01F5B-4785-409E-BF5D-B92C8D6F10BF}" destId="{5C9AF059-97FC-4489-A8D5-460EA2938E4C}" srcOrd="0" destOrd="0" parTransId="{2A6A4ED7-E67D-45C5-9E61-736E10331489}" sibTransId="{B9653070-C414-41CA-B694-FE2A2629C75F}"/>
    <dgm:cxn modelId="{6825D2C6-189C-46B1-A87F-E53458BB4679}" type="presOf" srcId="{5C9AF059-97FC-4489-A8D5-460EA2938E4C}" destId="{A799A555-0831-441F-BB04-A9E0A29E7695}" srcOrd="0" destOrd="0" presId="urn:microsoft.com/office/officeart/2005/8/layout/vList5"/>
    <dgm:cxn modelId="{59BF58CB-D489-4E3B-BEA2-FBB0A0DC8D87}" type="presOf" srcId="{5DB1B545-7CAC-492F-B38F-AAB4BBADE327}" destId="{EDF6461C-BF82-4CE8-BEFE-925C1F4223E0}" srcOrd="0" destOrd="0" presId="urn:microsoft.com/office/officeart/2005/8/layout/vList5"/>
    <dgm:cxn modelId="{BE2700CE-E6CD-4BAB-A6CA-5C89B9398E32}" type="presOf" srcId="{0D2A4D49-E6BA-4627-A8B2-11275DEAA98C}" destId="{A799A555-0831-441F-BB04-A9E0A29E7695}" srcOrd="0" destOrd="1" presId="urn:microsoft.com/office/officeart/2005/8/layout/vList5"/>
    <dgm:cxn modelId="{3FD968D9-EC63-477A-B37A-42C6C831B3F5}" srcId="{5DB1B545-7CAC-492F-B38F-AAB4BBADE327}" destId="{2367295E-4DF0-4B01-AF5F-46118BE3461F}" srcOrd="1" destOrd="0" parTransId="{3EA7F886-B830-432B-A10B-A5F43554B8B0}" sibTransId="{23D58008-48A2-4112-A007-5393D698D403}"/>
    <dgm:cxn modelId="{A20D68FB-C793-4EB8-B14A-DE67885F7981}" type="presOf" srcId="{09A94A01-69B4-4B85-A9F0-45CE643F147F}" destId="{A13DF665-2B48-480D-858D-469756C2CC2D}" srcOrd="0" destOrd="0" presId="urn:microsoft.com/office/officeart/2005/8/layout/vList5"/>
    <dgm:cxn modelId="{29986D5D-B4EB-462A-B3ED-2E7AE4F81A43}" type="presParOf" srcId="{EDF6461C-BF82-4CE8-BEFE-925C1F4223E0}" destId="{35429291-EB9F-4CBF-9878-90E4DCADE105}" srcOrd="0" destOrd="0" presId="urn:microsoft.com/office/officeart/2005/8/layout/vList5"/>
    <dgm:cxn modelId="{EDF79A73-00B8-4428-8171-3877F7BB1804}" type="presParOf" srcId="{35429291-EB9F-4CBF-9878-90E4DCADE105}" destId="{89F0989C-CA73-41FA-84F4-0FC0A3D9E401}" srcOrd="0" destOrd="0" presId="urn:microsoft.com/office/officeart/2005/8/layout/vList5"/>
    <dgm:cxn modelId="{27B1FE7E-80CB-4398-A0DE-AF41F519B296}" type="presParOf" srcId="{35429291-EB9F-4CBF-9878-90E4DCADE105}" destId="{A799A555-0831-441F-BB04-A9E0A29E7695}" srcOrd="1" destOrd="0" presId="urn:microsoft.com/office/officeart/2005/8/layout/vList5"/>
    <dgm:cxn modelId="{38C8E7F0-5625-4650-9ECA-C23714231E99}" type="presParOf" srcId="{EDF6461C-BF82-4CE8-BEFE-925C1F4223E0}" destId="{846F1648-E758-48FD-B655-F254A4463E97}" srcOrd="1" destOrd="0" presId="urn:microsoft.com/office/officeart/2005/8/layout/vList5"/>
    <dgm:cxn modelId="{2AC25DEB-0898-44B4-A9FD-179D19EAD08A}" type="presParOf" srcId="{EDF6461C-BF82-4CE8-BEFE-925C1F4223E0}" destId="{F1F6E915-06E0-4FBE-96E6-585BF75D70F2}" srcOrd="2" destOrd="0" presId="urn:microsoft.com/office/officeart/2005/8/layout/vList5"/>
    <dgm:cxn modelId="{64C07B42-42BC-49CC-96DA-047CB0163C40}" type="presParOf" srcId="{F1F6E915-06E0-4FBE-96E6-585BF75D70F2}" destId="{C4DBD512-D8E8-4514-AADF-FD0AC1FFDBC4}" srcOrd="0" destOrd="0" presId="urn:microsoft.com/office/officeart/2005/8/layout/vList5"/>
    <dgm:cxn modelId="{982E2C65-9967-4B56-9A7B-D846EC06110A}" type="presParOf" srcId="{F1F6E915-06E0-4FBE-96E6-585BF75D70F2}" destId="{A13DF665-2B48-480D-858D-469756C2CC2D}" srcOrd="1" destOrd="0" presId="urn:microsoft.com/office/officeart/2005/8/layout/vList5"/>
    <dgm:cxn modelId="{FF0AB764-8027-4D1A-A807-0B63A90D7E6F}" type="presParOf" srcId="{EDF6461C-BF82-4CE8-BEFE-925C1F4223E0}" destId="{4C86F91B-7268-40FC-9F10-4C5D543150C9}" srcOrd="3" destOrd="0" presId="urn:microsoft.com/office/officeart/2005/8/layout/vList5"/>
    <dgm:cxn modelId="{FD0AC96E-DF1C-4C81-AB9F-09DDE8630410}" type="presParOf" srcId="{EDF6461C-BF82-4CE8-BEFE-925C1F4223E0}" destId="{5E5E57DF-E5A3-4ED2-9F2A-A9BAC2D8852F}" srcOrd="4" destOrd="0" presId="urn:microsoft.com/office/officeart/2005/8/layout/vList5"/>
    <dgm:cxn modelId="{80F07155-E7A5-46D9-8EA5-253951A9A062}" type="presParOf" srcId="{5E5E57DF-E5A3-4ED2-9F2A-A9BAC2D8852F}" destId="{3C7E6780-F983-4995-894A-873FF9BA3464}" srcOrd="0" destOrd="0" presId="urn:microsoft.com/office/officeart/2005/8/layout/vList5"/>
    <dgm:cxn modelId="{C567EBF8-6901-4CD2-A906-22409257D3EB}" type="presParOf" srcId="{5E5E57DF-E5A3-4ED2-9F2A-A9BAC2D8852F}" destId="{2357DDC5-9F8A-43E9-9B97-6D3D7DC845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B31545-32C3-4F3B-959C-6AFECA959296}"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F7400B89-3366-4614-AF43-73B09A1B4E71}">
      <dgm:prSet phldrT="[Text]" custT="1"/>
      <dgm:spPr>
        <a:solidFill>
          <a:schemeClr val="accent2"/>
        </a:solidFill>
      </dgm:spPr>
      <dgm:t>
        <a:bodyPr/>
        <a:lstStyle/>
        <a:p>
          <a:pPr>
            <a:lnSpc>
              <a:spcPct val="100000"/>
            </a:lnSpc>
          </a:pPr>
          <a:r>
            <a:rPr lang="en-US" sz="4000" b="1" dirty="0" err="1">
              <a:latin typeface="Roboto" panose="02000000000000000000" pitchFamily="2" charset="0"/>
              <a:ea typeface="Roboto" panose="02000000000000000000" pitchFamily="2" charset="0"/>
            </a:rPr>
            <a:t>Breakrooms</a:t>
          </a:r>
          <a:endParaRPr lang="en-US" sz="5800" b="1" dirty="0">
            <a:latin typeface="Roboto" panose="02000000000000000000" pitchFamily="2" charset="0"/>
            <a:ea typeface="Roboto" panose="02000000000000000000" pitchFamily="2" charset="0"/>
          </a:endParaRPr>
        </a:p>
      </dgm:t>
    </dgm:pt>
    <dgm:pt modelId="{13D56CFD-798F-465E-8779-339DBBFD49C5}" type="parTrans" cxnId="{A9CE291D-0D5D-4830-B15F-B08A88BB37AD}">
      <dgm:prSet/>
      <dgm:spPr/>
      <dgm:t>
        <a:bodyPr/>
        <a:lstStyle/>
        <a:p>
          <a:endParaRPr lang="en-US"/>
        </a:p>
      </dgm:t>
    </dgm:pt>
    <dgm:pt modelId="{221C45A5-1966-4C1B-B83E-E7D9B69B05AE}" type="sibTrans" cxnId="{A9CE291D-0D5D-4830-B15F-B08A88BB37AD}">
      <dgm:prSet/>
      <dgm:spPr/>
      <dgm:t>
        <a:bodyPr/>
        <a:lstStyle/>
        <a:p>
          <a:endParaRPr lang="en-US"/>
        </a:p>
      </dgm:t>
    </dgm:pt>
    <dgm:pt modelId="{23466AFA-4FC6-44AE-B38E-B38CFF90AB1C}">
      <dgm:prSet custT="1"/>
      <dgm:spPr>
        <a:solidFill>
          <a:schemeClr val="accent6">
            <a:lumMod val="50000"/>
            <a:alpha val="90000"/>
          </a:schemeClr>
        </a:solidFill>
      </dgm:spPr>
      <dgm:t>
        <a:bodyPr/>
        <a:lstStyle/>
        <a:p>
          <a:pPr>
            <a:lnSpc>
              <a:spcPct val="100000"/>
            </a:lnSpc>
          </a:pPr>
          <a:r>
            <a:rPr lang="en-US" sz="1600" b="0" dirty="0">
              <a:solidFill>
                <a:schemeClr val="bg1"/>
              </a:solidFill>
              <a:latin typeface="Roboto" panose="02000000000000000000" pitchFamily="2" charset="0"/>
              <a:ea typeface="Roboto" panose="02000000000000000000" pitchFamily="2" charset="0"/>
              <a:cs typeface="Poppins" panose="00000500000000000000" pitchFamily="2" charset="0"/>
            </a:rPr>
            <a:t>In addition to the breakrooms, employees are welcome to eat outside in the main courtyard or in the outdoor patio area to the east of the building.</a:t>
          </a:r>
        </a:p>
      </dgm:t>
    </dgm:pt>
    <dgm:pt modelId="{9B29B594-E729-4E30-9A8B-DBFBEEA9FF3E}" type="parTrans" cxnId="{12986BE3-9627-4066-A5FA-7E398C3482D7}">
      <dgm:prSet/>
      <dgm:spPr/>
      <dgm:t>
        <a:bodyPr/>
        <a:lstStyle/>
        <a:p>
          <a:endParaRPr lang="en-US"/>
        </a:p>
      </dgm:t>
    </dgm:pt>
    <dgm:pt modelId="{5A27E880-3E4C-443D-89F2-841EE7563E63}" type="sibTrans" cxnId="{12986BE3-9627-4066-A5FA-7E398C3482D7}">
      <dgm:prSet/>
      <dgm:spPr/>
      <dgm:t>
        <a:bodyPr/>
        <a:lstStyle/>
        <a:p>
          <a:endParaRPr lang="en-US"/>
        </a:p>
      </dgm:t>
    </dgm:pt>
    <dgm:pt modelId="{C2CCE31D-D356-47BA-ADA5-588E32A3AF3C}">
      <dgm:prSet phldrT="[Text]" custT="1"/>
      <dgm:spPr>
        <a:solidFill>
          <a:schemeClr val="accent2"/>
        </a:solidFill>
      </dgm:spPr>
      <dgm:t>
        <a:bodyPr/>
        <a:lstStyle/>
        <a:p>
          <a:pPr>
            <a:lnSpc>
              <a:spcPct val="100000"/>
            </a:lnSpc>
          </a:pPr>
          <a:r>
            <a:rPr lang="en-US" sz="4000" b="1" dirty="0">
              <a:latin typeface="Roboto" panose="02000000000000000000" pitchFamily="2" charset="0"/>
              <a:ea typeface="Roboto" panose="02000000000000000000" pitchFamily="2" charset="0"/>
            </a:rPr>
            <a:t>Restrooms</a:t>
          </a:r>
          <a:endParaRPr lang="en-US" sz="5800" b="1" dirty="0">
            <a:latin typeface="Roboto" panose="02000000000000000000" pitchFamily="2" charset="0"/>
            <a:ea typeface="Roboto" panose="02000000000000000000" pitchFamily="2" charset="0"/>
          </a:endParaRPr>
        </a:p>
      </dgm:t>
    </dgm:pt>
    <dgm:pt modelId="{67534C81-DF07-4F8F-A861-C98279F970DC}" type="sibTrans" cxnId="{27B93932-33B5-4B29-B735-139F67CE8829}">
      <dgm:prSet/>
      <dgm:spPr/>
      <dgm:t>
        <a:bodyPr/>
        <a:lstStyle/>
        <a:p>
          <a:endParaRPr lang="en-US"/>
        </a:p>
      </dgm:t>
    </dgm:pt>
    <dgm:pt modelId="{984E4AF1-8BC2-4CD9-B96A-408309C98BDF}" type="parTrans" cxnId="{27B93932-33B5-4B29-B735-139F67CE8829}">
      <dgm:prSet/>
      <dgm:spPr/>
      <dgm:t>
        <a:bodyPr/>
        <a:lstStyle/>
        <a:p>
          <a:endParaRPr lang="en-US"/>
        </a:p>
      </dgm:t>
    </dgm:pt>
    <dgm:pt modelId="{981ED9E4-2F6A-4C57-8F84-E06BBB569BC3}">
      <dgm:prSet phldrT="[Text]" custT="1"/>
      <dgm:spPr>
        <a:solidFill>
          <a:schemeClr val="accent6">
            <a:lumMod val="50000"/>
            <a:alpha val="90000"/>
          </a:schemeClr>
        </a:solidFill>
        <a:ln>
          <a:solidFill>
            <a:schemeClr val="accent6">
              <a:lumMod val="50000"/>
              <a:alpha val="90000"/>
            </a:schemeClr>
          </a:solidFill>
        </a:ln>
      </dgm:spPr>
      <dgm:t>
        <a:bodyPr/>
        <a:lstStyle/>
        <a:p>
          <a:pPr>
            <a:lnSpc>
              <a:spcPct val="90000"/>
            </a:lnSpc>
          </a:pPr>
          <a:r>
            <a:rPr lang="en-US" sz="1600" dirty="0">
              <a:solidFill>
                <a:schemeClr val="bg1"/>
              </a:solidFill>
              <a:latin typeface="Roboto" panose="02000000000000000000" pitchFamily="2" charset="0"/>
              <a:ea typeface="Roboto" panose="02000000000000000000" pitchFamily="2" charset="0"/>
            </a:rPr>
            <a:t>Restrooms are located on each floor of the facility. There is one restroom to the left of the lobby entrance, one near the Forensic Technician offices, one in the basement near the rear Morgue Operations offices, and one upstairs by the Lab.</a:t>
          </a:r>
          <a:endParaRPr lang="en-US" sz="1200" dirty="0">
            <a:latin typeface="Roboto" panose="02000000000000000000" pitchFamily="2" charset="0"/>
            <a:ea typeface="Roboto" panose="02000000000000000000" pitchFamily="2" charset="0"/>
          </a:endParaRPr>
        </a:p>
      </dgm:t>
    </dgm:pt>
    <dgm:pt modelId="{546AB34B-26DD-459C-B96C-B9C0E2A96B4B}" type="parTrans" cxnId="{54287DB6-9A27-41B1-97B3-004A34B84AC3}">
      <dgm:prSet/>
      <dgm:spPr/>
      <dgm:t>
        <a:bodyPr/>
        <a:lstStyle/>
        <a:p>
          <a:endParaRPr lang="en-US"/>
        </a:p>
      </dgm:t>
    </dgm:pt>
    <dgm:pt modelId="{542FA73F-E656-4EEF-9EEB-5C0A0864B37B}" type="sibTrans" cxnId="{54287DB6-9A27-41B1-97B3-004A34B84AC3}">
      <dgm:prSet/>
      <dgm:spPr/>
      <dgm:t>
        <a:bodyPr/>
        <a:lstStyle/>
        <a:p>
          <a:endParaRPr lang="en-US"/>
        </a:p>
      </dgm:t>
    </dgm:pt>
    <dgm:pt modelId="{43101171-6299-4978-B84B-D27A66B4D52B}">
      <dgm:prSet phldrT="[Text]" custT="1"/>
      <dgm:spPr>
        <a:solidFill>
          <a:schemeClr val="accent6">
            <a:lumMod val="50000"/>
            <a:alpha val="90000"/>
          </a:schemeClr>
        </a:solidFill>
      </dgm:spPr>
      <dgm:t>
        <a:bodyPr/>
        <a:lstStyle/>
        <a:p>
          <a:pPr>
            <a:lnSpc>
              <a:spcPct val="90000"/>
            </a:lnSpc>
          </a:pPr>
          <a:r>
            <a:rPr lang="en-US" sz="1600" b="0" dirty="0">
              <a:solidFill>
                <a:schemeClr val="bg1"/>
              </a:solidFill>
              <a:latin typeface="Roboto" panose="02000000000000000000" pitchFamily="2" charset="0"/>
              <a:ea typeface="Roboto" panose="02000000000000000000" pitchFamily="2" charset="0"/>
              <a:cs typeface="Poppins" panose="00000500000000000000" pitchFamily="2" charset="0"/>
            </a:rPr>
            <a:t>The OME has three employee breakrooms, one on each floor.  Each breakroom has a refrigerator, microwaves and a coffee maker. </a:t>
          </a:r>
          <a:endParaRPr lang="en-US" sz="1200" dirty="0">
            <a:latin typeface="Roboto" panose="02000000000000000000" pitchFamily="2" charset="0"/>
            <a:ea typeface="Roboto" panose="02000000000000000000" pitchFamily="2" charset="0"/>
            <a:cs typeface="Poppins" panose="00000500000000000000" pitchFamily="2" charset="0"/>
          </a:endParaRPr>
        </a:p>
      </dgm:t>
    </dgm:pt>
    <dgm:pt modelId="{A358DB65-2228-47D6-912F-B5FB9E95E1DF}" type="parTrans" cxnId="{7AC3809F-7836-4A75-9DD0-EB26B13A8693}">
      <dgm:prSet/>
      <dgm:spPr/>
      <dgm:t>
        <a:bodyPr/>
        <a:lstStyle/>
        <a:p>
          <a:endParaRPr lang="en-US"/>
        </a:p>
      </dgm:t>
    </dgm:pt>
    <dgm:pt modelId="{8C54D61C-0429-4B6E-8ACA-2403300D39F9}" type="sibTrans" cxnId="{7AC3809F-7836-4A75-9DD0-EB26B13A8693}">
      <dgm:prSet/>
      <dgm:spPr/>
      <dgm:t>
        <a:bodyPr/>
        <a:lstStyle/>
        <a:p>
          <a:endParaRPr lang="en-US"/>
        </a:p>
      </dgm:t>
    </dgm:pt>
    <dgm:pt modelId="{CB92CE83-5BD1-4C54-BF34-A339FDB7E173}">
      <dgm:prSet phldrT="[Text]" custT="1"/>
      <dgm:spPr>
        <a:solidFill>
          <a:schemeClr val="accent6">
            <a:lumMod val="50000"/>
            <a:alpha val="90000"/>
          </a:schemeClr>
        </a:solidFill>
      </dgm:spPr>
      <dgm:t>
        <a:bodyPr/>
        <a:lstStyle/>
        <a:p>
          <a:pPr>
            <a:lnSpc>
              <a:spcPct val="100000"/>
            </a:lnSpc>
          </a:pPr>
          <a:endParaRPr lang="en-US" sz="1600" b="0" dirty="0">
            <a:solidFill>
              <a:schemeClr val="bg1"/>
            </a:solidFill>
            <a:latin typeface="Roboto" panose="02000000000000000000" pitchFamily="2" charset="0"/>
            <a:ea typeface="Roboto" panose="02000000000000000000" pitchFamily="2" charset="0"/>
            <a:cs typeface="Poppins" panose="00000500000000000000" pitchFamily="2" charset="0"/>
          </a:endParaRPr>
        </a:p>
      </dgm:t>
    </dgm:pt>
    <dgm:pt modelId="{2BC59E5D-BE83-4644-9264-CF0E29ECED62}" type="parTrans" cxnId="{A3799804-7BE4-4433-A201-7B61D182AD8C}">
      <dgm:prSet/>
      <dgm:spPr/>
      <dgm:t>
        <a:bodyPr/>
        <a:lstStyle/>
        <a:p>
          <a:endParaRPr lang="en-US"/>
        </a:p>
      </dgm:t>
    </dgm:pt>
    <dgm:pt modelId="{897615C3-3F91-4A45-A03B-5DFEC40AD7EA}" type="sibTrans" cxnId="{A3799804-7BE4-4433-A201-7B61D182AD8C}">
      <dgm:prSet/>
      <dgm:spPr/>
      <dgm:t>
        <a:bodyPr/>
        <a:lstStyle/>
        <a:p>
          <a:endParaRPr lang="en-US"/>
        </a:p>
      </dgm:t>
    </dgm:pt>
    <dgm:pt modelId="{ECE3DB09-F6BB-4ACA-9015-5FA6A3558612}">
      <dgm:prSet phldrT="[Text]" custT="1"/>
      <dgm:spPr>
        <a:solidFill>
          <a:schemeClr val="accent6">
            <a:lumMod val="50000"/>
            <a:alpha val="90000"/>
          </a:schemeClr>
        </a:solidFill>
        <a:ln>
          <a:solidFill>
            <a:schemeClr val="accent6">
              <a:lumMod val="50000"/>
              <a:alpha val="90000"/>
            </a:schemeClr>
          </a:solidFill>
        </a:ln>
      </dgm:spPr>
      <dgm:t>
        <a:bodyPr/>
        <a:lstStyle/>
        <a:p>
          <a:pPr>
            <a:lnSpc>
              <a:spcPct val="100000"/>
            </a:lnSpc>
          </a:pPr>
          <a:r>
            <a:rPr lang="en-US" sz="1600" dirty="0">
              <a:solidFill>
                <a:schemeClr val="bg1"/>
              </a:solidFill>
              <a:latin typeface="Roboto" panose="02000000000000000000" pitchFamily="2" charset="0"/>
              <a:ea typeface="Roboto" panose="02000000000000000000" pitchFamily="2" charset="0"/>
            </a:rPr>
            <a:t>There are also restrooms in the Investigations area in the building on the other side of the parking garage. </a:t>
          </a:r>
        </a:p>
      </dgm:t>
    </dgm:pt>
    <dgm:pt modelId="{00D20A66-F7CE-4BB4-AA35-BA373CB12027}" type="parTrans" cxnId="{0E9A5590-3B30-4DE7-BB3A-30A159FD63AD}">
      <dgm:prSet/>
      <dgm:spPr/>
      <dgm:t>
        <a:bodyPr/>
        <a:lstStyle/>
        <a:p>
          <a:endParaRPr lang="en-US"/>
        </a:p>
      </dgm:t>
    </dgm:pt>
    <dgm:pt modelId="{62E91381-D190-4FF3-8994-3C52D8DE8432}" type="sibTrans" cxnId="{0E9A5590-3B30-4DE7-BB3A-30A159FD63AD}">
      <dgm:prSet/>
      <dgm:spPr/>
      <dgm:t>
        <a:bodyPr/>
        <a:lstStyle/>
        <a:p>
          <a:endParaRPr lang="en-US"/>
        </a:p>
      </dgm:t>
    </dgm:pt>
    <dgm:pt modelId="{5F3751C2-F29F-42D2-A261-E782758061F8}">
      <dgm:prSet phldrT="[Text]" custT="1"/>
      <dgm:spPr>
        <a:solidFill>
          <a:schemeClr val="accent6">
            <a:lumMod val="50000"/>
            <a:alpha val="90000"/>
          </a:schemeClr>
        </a:solidFill>
        <a:ln>
          <a:solidFill>
            <a:schemeClr val="accent6">
              <a:lumMod val="50000"/>
              <a:alpha val="90000"/>
            </a:schemeClr>
          </a:solidFill>
        </a:ln>
      </dgm:spPr>
      <dgm:t>
        <a:bodyPr/>
        <a:lstStyle/>
        <a:p>
          <a:pPr>
            <a:lnSpc>
              <a:spcPct val="90000"/>
            </a:lnSpc>
          </a:pPr>
          <a:endParaRPr lang="en-US" sz="1200" dirty="0">
            <a:latin typeface="Roboto" panose="02000000000000000000" pitchFamily="2" charset="0"/>
            <a:ea typeface="Roboto" panose="02000000000000000000" pitchFamily="2" charset="0"/>
          </a:endParaRPr>
        </a:p>
      </dgm:t>
    </dgm:pt>
    <dgm:pt modelId="{55DC7532-0E6B-4426-96EC-949189A3ED9F}" type="parTrans" cxnId="{E02574C9-E9CD-4B5F-BA13-1F1AA3290109}">
      <dgm:prSet/>
      <dgm:spPr/>
      <dgm:t>
        <a:bodyPr/>
        <a:lstStyle/>
        <a:p>
          <a:endParaRPr lang="en-US"/>
        </a:p>
      </dgm:t>
    </dgm:pt>
    <dgm:pt modelId="{2DE52D72-BE83-40FD-B95F-7B030980276E}" type="sibTrans" cxnId="{E02574C9-E9CD-4B5F-BA13-1F1AA3290109}">
      <dgm:prSet/>
      <dgm:spPr/>
      <dgm:t>
        <a:bodyPr/>
        <a:lstStyle/>
        <a:p>
          <a:endParaRPr lang="en-US"/>
        </a:p>
      </dgm:t>
    </dgm:pt>
    <dgm:pt modelId="{E8C714F9-0071-47A5-9D53-3FB60DB4ACEA}" type="pres">
      <dgm:prSet presAssocID="{D0B31545-32C3-4F3B-959C-6AFECA959296}" presName="Name0" presStyleCnt="0">
        <dgm:presLayoutVars>
          <dgm:dir/>
          <dgm:animLvl val="lvl"/>
          <dgm:resizeHandles val="exact"/>
        </dgm:presLayoutVars>
      </dgm:prSet>
      <dgm:spPr/>
    </dgm:pt>
    <dgm:pt modelId="{56C0BDC3-2259-491A-8EC9-DE108BF1EF36}" type="pres">
      <dgm:prSet presAssocID="{F7400B89-3366-4614-AF43-73B09A1B4E71}" presName="composite" presStyleCnt="0"/>
      <dgm:spPr/>
    </dgm:pt>
    <dgm:pt modelId="{5628F17D-05A6-4C05-8004-2108166449E7}" type="pres">
      <dgm:prSet presAssocID="{F7400B89-3366-4614-AF43-73B09A1B4E71}" presName="parTx" presStyleLbl="alignNode1" presStyleIdx="0" presStyleCnt="2">
        <dgm:presLayoutVars>
          <dgm:chMax val="0"/>
          <dgm:chPref val="0"/>
          <dgm:bulletEnabled val="1"/>
        </dgm:presLayoutVars>
      </dgm:prSet>
      <dgm:spPr/>
    </dgm:pt>
    <dgm:pt modelId="{CA5AA66E-E8D3-4F35-9DC0-30A6D6CC09A0}" type="pres">
      <dgm:prSet presAssocID="{F7400B89-3366-4614-AF43-73B09A1B4E71}" presName="desTx" presStyleLbl="alignAccFollowNode1" presStyleIdx="0" presStyleCnt="2">
        <dgm:presLayoutVars>
          <dgm:bulletEnabled val="1"/>
        </dgm:presLayoutVars>
      </dgm:prSet>
      <dgm:spPr/>
    </dgm:pt>
    <dgm:pt modelId="{4C219B3E-64DF-4EB7-80E1-CA4935E28F26}" type="pres">
      <dgm:prSet presAssocID="{221C45A5-1966-4C1B-B83E-E7D9B69B05AE}" presName="space" presStyleCnt="0"/>
      <dgm:spPr/>
    </dgm:pt>
    <dgm:pt modelId="{81A7FFC3-51A0-4C90-89D8-7810F501EB45}" type="pres">
      <dgm:prSet presAssocID="{C2CCE31D-D356-47BA-ADA5-588E32A3AF3C}" presName="composite" presStyleCnt="0"/>
      <dgm:spPr/>
    </dgm:pt>
    <dgm:pt modelId="{30601C64-BA33-4993-BA59-9E6DABB8F56D}" type="pres">
      <dgm:prSet presAssocID="{C2CCE31D-D356-47BA-ADA5-588E32A3AF3C}" presName="parTx" presStyleLbl="alignNode1" presStyleIdx="1" presStyleCnt="2">
        <dgm:presLayoutVars>
          <dgm:chMax val="0"/>
          <dgm:chPref val="0"/>
          <dgm:bulletEnabled val="1"/>
        </dgm:presLayoutVars>
      </dgm:prSet>
      <dgm:spPr/>
    </dgm:pt>
    <dgm:pt modelId="{B237E2AD-B2BC-49F6-A15D-098253F49528}" type="pres">
      <dgm:prSet presAssocID="{C2CCE31D-D356-47BA-ADA5-588E32A3AF3C}" presName="desTx" presStyleLbl="alignAccFollowNode1" presStyleIdx="1" presStyleCnt="2" custLinFactNeighborX="96" custLinFactNeighborY="-555">
        <dgm:presLayoutVars>
          <dgm:bulletEnabled val="1"/>
        </dgm:presLayoutVars>
      </dgm:prSet>
      <dgm:spPr/>
    </dgm:pt>
  </dgm:ptLst>
  <dgm:cxnLst>
    <dgm:cxn modelId="{A3799804-7BE4-4433-A201-7B61D182AD8C}" srcId="{F7400B89-3366-4614-AF43-73B09A1B4E71}" destId="{CB92CE83-5BD1-4C54-BF34-A339FDB7E173}" srcOrd="1" destOrd="0" parTransId="{2BC59E5D-BE83-4644-9264-CF0E29ECED62}" sibTransId="{897615C3-3F91-4A45-A03B-5DFEC40AD7EA}"/>
    <dgm:cxn modelId="{A9CE291D-0D5D-4830-B15F-B08A88BB37AD}" srcId="{D0B31545-32C3-4F3B-959C-6AFECA959296}" destId="{F7400B89-3366-4614-AF43-73B09A1B4E71}" srcOrd="0" destOrd="0" parTransId="{13D56CFD-798F-465E-8779-339DBBFD49C5}" sibTransId="{221C45A5-1966-4C1B-B83E-E7D9B69B05AE}"/>
    <dgm:cxn modelId="{27B93932-33B5-4B29-B735-139F67CE8829}" srcId="{D0B31545-32C3-4F3B-959C-6AFECA959296}" destId="{C2CCE31D-D356-47BA-ADA5-588E32A3AF3C}" srcOrd="1" destOrd="0" parTransId="{984E4AF1-8BC2-4CD9-B96A-408309C98BDF}" sibTransId="{67534C81-DF07-4F8F-A861-C98279F970DC}"/>
    <dgm:cxn modelId="{434BDB3F-D1D7-4BD6-82C0-B908291BE127}" type="presOf" srcId="{5F3751C2-F29F-42D2-A261-E782758061F8}" destId="{B237E2AD-B2BC-49F6-A15D-098253F49528}" srcOrd="0" destOrd="1" presId="urn:microsoft.com/office/officeart/2005/8/layout/hList1"/>
    <dgm:cxn modelId="{8EB2234B-34A7-4758-93D0-83DD127E32C2}" type="presOf" srcId="{23466AFA-4FC6-44AE-B38E-B38CFF90AB1C}" destId="{CA5AA66E-E8D3-4F35-9DC0-30A6D6CC09A0}" srcOrd="0" destOrd="2" presId="urn:microsoft.com/office/officeart/2005/8/layout/hList1"/>
    <dgm:cxn modelId="{4F58674E-6B0B-4BBF-B91B-AAF2EF7A5D4D}" type="presOf" srcId="{ECE3DB09-F6BB-4ACA-9015-5FA6A3558612}" destId="{B237E2AD-B2BC-49F6-A15D-098253F49528}" srcOrd="0" destOrd="2" presId="urn:microsoft.com/office/officeart/2005/8/layout/hList1"/>
    <dgm:cxn modelId="{332F9A52-68CE-4912-A935-5D5E7CB0D3B6}" type="presOf" srcId="{981ED9E4-2F6A-4C57-8F84-E06BBB569BC3}" destId="{B237E2AD-B2BC-49F6-A15D-098253F49528}" srcOrd="0" destOrd="0" presId="urn:microsoft.com/office/officeart/2005/8/layout/hList1"/>
    <dgm:cxn modelId="{95391680-B61C-4242-BE9F-35C6AFA6F339}" type="presOf" srcId="{C2CCE31D-D356-47BA-ADA5-588E32A3AF3C}" destId="{30601C64-BA33-4993-BA59-9E6DABB8F56D}" srcOrd="0" destOrd="0" presId="urn:microsoft.com/office/officeart/2005/8/layout/hList1"/>
    <dgm:cxn modelId="{528F8B85-B170-4FEB-9010-AECAC437353B}" type="presOf" srcId="{D0B31545-32C3-4F3B-959C-6AFECA959296}" destId="{E8C714F9-0071-47A5-9D53-3FB60DB4ACEA}" srcOrd="0" destOrd="0" presId="urn:microsoft.com/office/officeart/2005/8/layout/hList1"/>
    <dgm:cxn modelId="{FB667B8F-1E59-4B41-A294-8727D89D4E2A}" type="presOf" srcId="{CB92CE83-5BD1-4C54-BF34-A339FDB7E173}" destId="{CA5AA66E-E8D3-4F35-9DC0-30A6D6CC09A0}" srcOrd="0" destOrd="1" presId="urn:microsoft.com/office/officeart/2005/8/layout/hList1"/>
    <dgm:cxn modelId="{0E9A5590-3B30-4DE7-BB3A-30A159FD63AD}" srcId="{C2CCE31D-D356-47BA-ADA5-588E32A3AF3C}" destId="{ECE3DB09-F6BB-4ACA-9015-5FA6A3558612}" srcOrd="2" destOrd="0" parTransId="{00D20A66-F7CE-4BB4-AA35-BA373CB12027}" sibTransId="{62E91381-D190-4FF3-8994-3C52D8DE8432}"/>
    <dgm:cxn modelId="{7AC3809F-7836-4A75-9DD0-EB26B13A8693}" srcId="{F7400B89-3366-4614-AF43-73B09A1B4E71}" destId="{43101171-6299-4978-B84B-D27A66B4D52B}" srcOrd="0" destOrd="0" parTransId="{A358DB65-2228-47D6-912F-B5FB9E95E1DF}" sibTransId="{8C54D61C-0429-4B6E-8ACA-2403300D39F9}"/>
    <dgm:cxn modelId="{54287DB6-9A27-41B1-97B3-004A34B84AC3}" srcId="{C2CCE31D-D356-47BA-ADA5-588E32A3AF3C}" destId="{981ED9E4-2F6A-4C57-8F84-E06BBB569BC3}" srcOrd="0" destOrd="0" parTransId="{546AB34B-26DD-459C-B96C-B9C0E2A96B4B}" sibTransId="{542FA73F-E656-4EEF-9EEB-5C0A0864B37B}"/>
    <dgm:cxn modelId="{E02574C9-E9CD-4B5F-BA13-1F1AA3290109}" srcId="{C2CCE31D-D356-47BA-ADA5-588E32A3AF3C}" destId="{5F3751C2-F29F-42D2-A261-E782758061F8}" srcOrd="1" destOrd="0" parTransId="{55DC7532-0E6B-4426-96EC-949189A3ED9F}" sibTransId="{2DE52D72-BE83-40FD-B95F-7B030980276E}"/>
    <dgm:cxn modelId="{0C1B25D3-983F-4E88-A472-E8F4894CE1C5}" type="presOf" srcId="{43101171-6299-4978-B84B-D27A66B4D52B}" destId="{CA5AA66E-E8D3-4F35-9DC0-30A6D6CC09A0}" srcOrd="0" destOrd="0" presId="urn:microsoft.com/office/officeart/2005/8/layout/hList1"/>
    <dgm:cxn modelId="{12986BE3-9627-4066-A5FA-7E398C3482D7}" srcId="{F7400B89-3366-4614-AF43-73B09A1B4E71}" destId="{23466AFA-4FC6-44AE-B38E-B38CFF90AB1C}" srcOrd="2" destOrd="0" parTransId="{9B29B594-E729-4E30-9A8B-DBFBEEA9FF3E}" sibTransId="{5A27E880-3E4C-443D-89F2-841EE7563E63}"/>
    <dgm:cxn modelId="{8D658AF4-9C65-40FF-848E-850960E8CB73}" type="presOf" srcId="{F7400B89-3366-4614-AF43-73B09A1B4E71}" destId="{5628F17D-05A6-4C05-8004-2108166449E7}" srcOrd="0" destOrd="0" presId="urn:microsoft.com/office/officeart/2005/8/layout/hList1"/>
    <dgm:cxn modelId="{3B3C6E30-44FC-43E4-835B-B7FFC78A5F39}" type="presParOf" srcId="{E8C714F9-0071-47A5-9D53-3FB60DB4ACEA}" destId="{56C0BDC3-2259-491A-8EC9-DE108BF1EF36}" srcOrd="0" destOrd="0" presId="urn:microsoft.com/office/officeart/2005/8/layout/hList1"/>
    <dgm:cxn modelId="{0190A770-CC97-4AAE-8FBD-993AD85D8991}" type="presParOf" srcId="{56C0BDC3-2259-491A-8EC9-DE108BF1EF36}" destId="{5628F17D-05A6-4C05-8004-2108166449E7}" srcOrd="0" destOrd="0" presId="urn:microsoft.com/office/officeart/2005/8/layout/hList1"/>
    <dgm:cxn modelId="{33814A2A-3357-454C-A527-9EE2AD83967E}" type="presParOf" srcId="{56C0BDC3-2259-491A-8EC9-DE108BF1EF36}" destId="{CA5AA66E-E8D3-4F35-9DC0-30A6D6CC09A0}" srcOrd="1" destOrd="0" presId="urn:microsoft.com/office/officeart/2005/8/layout/hList1"/>
    <dgm:cxn modelId="{D755DDB9-56AB-4DF0-9CF5-335F4F6CABCA}" type="presParOf" srcId="{E8C714F9-0071-47A5-9D53-3FB60DB4ACEA}" destId="{4C219B3E-64DF-4EB7-80E1-CA4935E28F26}" srcOrd="1" destOrd="0" presId="urn:microsoft.com/office/officeart/2005/8/layout/hList1"/>
    <dgm:cxn modelId="{549F11B5-64FF-46F7-9087-D5328B9F6320}" type="presParOf" srcId="{E8C714F9-0071-47A5-9D53-3FB60DB4ACEA}" destId="{81A7FFC3-51A0-4C90-89D8-7810F501EB45}" srcOrd="2" destOrd="0" presId="urn:microsoft.com/office/officeart/2005/8/layout/hList1"/>
    <dgm:cxn modelId="{F91518F2-53D8-4CBB-B24D-FF83EF8AB121}" type="presParOf" srcId="{81A7FFC3-51A0-4C90-89D8-7810F501EB45}" destId="{30601C64-BA33-4993-BA59-9E6DABB8F56D}" srcOrd="0" destOrd="0" presId="urn:microsoft.com/office/officeart/2005/8/layout/hList1"/>
    <dgm:cxn modelId="{7AE3311D-0267-469B-AC7E-5B7C9E2F0CBB}" type="presParOf" srcId="{81A7FFC3-51A0-4C90-89D8-7810F501EB45}" destId="{B237E2AD-B2BC-49F6-A15D-098253F495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7ABA7-B602-483F-BA29-9C87191DD39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A91A9EE-61C2-4E40-8A75-29E4354F650C}">
      <dgm:prSet custT="1"/>
      <dgm:spPr>
        <a:solidFill>
          <a:schemeClr val="tx1">
            <a:lumMod val="75000"/>
            <a:lumOff val="25000"/>
          </a:schemeClr>
        </a:solidFill>
      </dgm:spPr>
      <dgm:t>
        <a:bodyPr/>
        <a:lstStyle/>
        <a:p>
          <a:r>
            <a:rPr lang="en-US" sz="1600" dirty="0">
              <a:latin typeface="Roboto" panose="02000000000000000000" pitchFamily="2" charset="0"/>
              <a:ea typeface="Roboto" panose="02000000000000000000" pitchFamily="2" charset="0"/>
            </a:rPr>
            <a:t>In the course of work, it may be necessary to reach an employee by calling their cell or home phone numbers.  For these reasons, this contact information is stored on SharePoint under the Office of the Medical Examiner tab, Shared Documents “OME Internal Phone List”.  Please obtain guidance from your supervisor on contact procedures for personal phone numbers.</a:t>
          </a:r>
        </a:p>
      </dgm:t>
    </dgm:pt>
    <dgm:pt modelId="{2A9756C5-14BB-4F7E-AE9B-429F3BA4C662}" type="parTrans" cxnId="{32DB523B-66F7-4CE1-83F1-70EFAA3E5053}">
      <dgm:prSet/>
      <dgm:spPr/>
      <dgm:t>
        <a:bodyPr/>
        <a:lstStyle/>
        <a:p>
          <a:endParaRPr lang="en-US"/>
        </a:p>
      </dgm:t>
    </dgm:pt>
    <dgm:pt modelId="{D00FD3B2-1490-40E5-B649-2C88AB3A3F11}" type="sibTrans" cxnId="{32DB523B-66F7-4CE1-83F1-70EFAA3E5053}">
      <dgm:prSet/>
      <dgm:spPr/>
      <dgm:t>
        <a:bodyPr/>
        <a:lstStyle/>
        <a:p>
          <a:endParaRPr lang="en-US"/>
        </a:p>
      </dgm:t>
    </dgm:pt>
    <dgm:pt modelId="{32DC227F-3882-4614-B079-753B367FC972}">
      <dgm:prSet custT="1"/>
      <dgm:spPr>
        <a:solidFill>
          <a:schemeClr val="tx1">
            <a:lumMod val="75000"/>
            <a:lumOff val="25000"/>
          </a:schemeClr>
        </a:solidFill>
      </dgm:spPr>
      <dgm:t>
        <a:bodyPr/>
        <a:lstStyle/>
        <a:p>
          <a:r>
            <a:rPr lang="en-US" sz="1600" dirty="0">
              <a:latin typeface="Roboto" panose="02000000000000000000" pitchFamily="2" charset="0"/>
              <a:ea typeface="Roboto" panose="02000000000000000000" pitchFamily="2" charset="0"/>
            </a:rPr>
            <a:t>Volunteers/interns are not to give out an employee’s personal cell or home phone number under any circumstances.  All requests for personal information about an employee should be referred to the HR Business Partner.</a:t>
          </a:r>
        </a:p>
      </dgm:t>
    </dgm:pt>
    <dgm:pt modelId="{9C78D921-3626-487B-8E24-A57C403B9E59}" type="parTrans" cxnId="{69441F6A-DF46-4A47-8519-DAAF91D36FB2}">
      <dgm:prSet/>
      <dgm:spPr/>
      <dgm:t>
        <a:bodyPr/>
        <a:lstStyle/>
        <a:p>
          <a:endParaRPr lang="en-US"/>
        </a:p>
      </dgm:t>
    </dgm:pt>
    <dgm:pt modelId="{E0B81BFB-ED5D-4D63-87EF-6930583FC623}" type="sibTrans" cxnId="{69441F6A-DF46-4A47-8519-DAAF91D36FB2}">
      <dgm:prSet/>
      <dgm:spPr/>
      <dgm:t>
        <a:bodyPr/>
        <a:lstStyle/>
        <a:p>
          <a:endParaRPr lang="en-US"/>
        </a:p>
      </dgm:t>
    </dgm:pt>
    <dgm:pt modelId="{AB8B2110-4F6E-4A84-88B4-95B560C81C75}">
      <dgm:prSet custT="1"/>
      <dgm:spPr>
        <a:solidFill>
          <a:schemeClr val="tx1">
            <a:lumMod val="75000"/>
            <a:lumOff val="25000"/>
          </a:schemeClr>
        </a:solidFill>
      </dgm:spPr>
      <dgm:t>
        <a:bodyPr/>
        <a:lstStyle/>
        <a:p>
          <a:r>
            <a:rPr lang="en-US" sz="1600" dirty="0">
              <a:latin typeface="Roboto" panose="02000000000000000000" pitchFamily="2" charset="0"/>
              <a:ea typeface="Roboto" panose="02000000000000000000" pitchFamily="2" charset="0"/>
            </a:rPr>
            <a:t>The OME Internal Phone List also contains the OME backline number, which can be used in the event staff needs to bypass the phone tree system and reach an OME staff member immediately. This phone number cannot be shared with anyone outside of the OME, including law enforcement, funeral home employees, and other stakeholders.</a:t>
          </a:r>
        </a:p>
      </dgm:t>
    </dgm:pt>
    <dgm:pt modelId="{3A4EDEC2-A9C5-44C3-AEC7-E9281C3B9C79}" type="parTrans" cxnId="{F6E82233-BDD8-4106-9FF0-B8D37611398C}">
      <dgm:prSet/>
      <dgm:spPr/>
      <dgm:t>
        <a:bodyPr/>
        <a:lstStyle/>
        <a:p>
          <a:endParaRPr lang="en-US"/>
        </a:p>
      </dgm:t>
    </dgm:pt>
    <dgm:pt modelId="{84114941-7255-4E08-B73E-3C360C27EE59}" type="sibTrans" cxnId="{F6E82233-BDD8-4106-9FF0-B8D37611398C}">
      <dgm:prSet/>
      <dgm:spPr/>
      <dgm:t>
        <a:bodyPr/>
        <a:lstStyle/>
        <a:p>
          <a:endParaRPr lang="en-US"/>
        </a:p>
      </dgm:t>
    </dgm:pt>
    <dgm:pt modelId="{0745EAA3-4607-4F15-818F-505DB6B15A26}" type="pres">
      <dgm:prSet presAssocID="{A947ABA7-B602-483F-BA29-9C87191DD39B}" presName="linear" presStyleCnt="0">
        <dgm:presLayoutVars>
          <dgm:animLvl val="lvl"/>
          <dgm:resizeHandles val="exact"/>
        </dgm:presLayoutVars>
      </dgm:prSet>
      <dgm:spPr/>
    </dgm:pt>
    <dgm:pt modelId="{50A7C9EA-A2C3-4E86-B6CC-789765DD9726}" type="pres">
      <dgm:prSet presAssocID="{BA91A9EE-61C2-4E40-8A75-29E4354F650C}" presName="parentText" presStyleLbl="node1" presStyleIdx="0" presStyleCnt="3" custLinFactNeighborY="-15586">
        <dgm:presLayoutVars>
          <dgm:chMax val="0"/>
          <dgm:bulletEnabled val="1"/>
        </dgm:presLayoutVars>
      </dgm:prSet>
      <dgm:spPr/>
    </dgm:pt>
    <dgm:pt modelId="{383D8B37-2BF0-4E81-90A3-AC24B055837B}" type="pres">
      <dgm:prSet presAssocID="{D00FD3B2-1490-40E5-B649-2C88AB3A3F11}" presName="spacer" presStyleCnt="0"/>
      <dgm:spPr/>
    </dgm:pt>
    <dgm:pt modelId="{69925142-1BB0-45E4-9A56-B018E43AC3E2}" type="pres">
      <dgm:prSet presAssocID="{32DC227F-3882-4614-B079-753B367FC972}" presName="parentText" presStyleLbl="node1" presStyleIdx="1" presStyleCnt="3" custLinFactNeighborY="-15586">
        <dgm:presLayoutVars>
          <dgm:chMax val="0"/>
          <dgm:bulletEnabled val="1"/>
        </dgm:presLayoutVars>
      </dgm:prSet>
      <dgm:spPr/>
    </dgm:pt>
    <dgm:pt modelId="{87721D08-72A7-4D57-8B84-B2346FAD31BF}" type="pres">
      <dgm:prSet presAssocID="{E0B81BFB-ED5D-4D63-87EF-6930583FC623}" presName="spacer" presStyleCnt="0"/>
      <dgm:spPr/>
    </dgm:pt>
    <dgm:pt modelId="{2948ED37-8280-4BC8-83F9-85000EEFF7C8}" type="pres">
      <dgm:prSet presAssocID="{AB8B2110-4F6E-4A84-88B4-95B560C81C75}" presName="parentText" presStyleLbl="node1" presStyleIdx="2" presStyleCnt="3" custLinFactNeighborY="-15586">
        <dgm:presLayoutVars>
          <dgm:chMax val="0"/>
          <dgm:bulletEnabled val="1"/>
        </dgm:presLayoutVars>
      </dgm:prSet>
      <dgm:spPr/>
    </dgm:pt>
  </dgm:ptLst>
  <dgm:cxnLst>
    <dgm:cxn modelId="{3E01742A-021C-4D92-A799-B35404290B03}" type="presOf" srcId="{A947ABA7-B602-483F-BA29-9C87191DD39B}" destId="{0745EAA3-4607-4F15-818F-505DB6B15A26}" srcOrd="0" destOrd="0" presId="urn:microsoft.com/office/officeart/2005/8/layout/vList2"/>
    <dgm:cxn modelId="{F6E82233-BDD8-4106-9FF0-B8D37611398C}" srcId="{A947ABA7-B602-483F-BA29-9C87191DD39B}" destId="{AB8B2110-4F6E-4A84-88B4-95B560C81C75}" srcOrd="2" destOrd="0" parTransId="{3A4EDEC2-A9C5-44C3-AEC7-E9281C3B9C79}" sibTransId="{84114941-7255-4E08-B73E-3C360C27EE59}"/>
    <dgm:cxn modelId="{32DB523B-66F7-4CE1-83F1-70EFAA3E5053}" srcId="{A947ABA7-B602-483F-BA29-9C87191DD39B}" destId="{BA91A9EE-61C2-4E40-8A75-29E4354F650C}" srcOrd="0" destOrd="0" parTransId="{2A9756C5-14BB-4F7E-AE9B-429F3BA4C662}" sibTransId="{D00FD3B2-1490-40E5-B649-2C88AB3A3F11}"/>
    <dgm:cxn modelId="{69441F6A-DF46-4A47-8519-DAAF91D36FB2}" srcId="{A947ABA7-B602-483F-BA29-9C87191DD39B}" destId="{32DC227F-3882-4614-B079-753B367FC972}" srcOrd="1" destOrd="0" parTransId="{9C78D921-3626-487B-8E24-A57C403B9E59}" sibTransId="{E0B81BFB-ED5D-4D63-87EF-6930583FC623}"/>
    <dgm:cxn modelId="{7458DE7F-A3E3-40F4-AD9D-1FCFFF192446}" type="presOf" srcId="{32DC227F-3882-4614-B079-753B367FC972}" destId="{69925142-1BB0-45E4-9A56-B018E43AC3E2}" srcOrd="0" destOrd="0" presId="urn:microsoft.com/office/officeart/2005/8/layout/vList2"/>
    <dgm:cxn modelId="{AA58DB8C-52E4-45EA-9B9F-8CD109DB0375}" type="presOf" srcId="{BA91A9EE-61C2-4E40-8A75-29E4354F650C}" destId="{50A7C9EA-A2C3-4E86-B6CC-789765DD9726}" srcOrd="0" destOrd="0" presId="urn:microsoft.com/office/officeart/2005/8/layout/vList2"/>
    <dgm:cxn modelId="{B6F8FD99-92C6-4106-8180-639EF1311CBA}" type="presOf" srcId="{AB8B2110-4F6E-4A84-88B4-95B560C81C75}" destId="{2948ED37-8280-4BC8-83F9-85000EEFF7C8}" srcOrd="0" destOrd="0" presId="urn:microsoft.com/office/officeart/2005/8/layout/vList2"/>
    <dgm:cxn modelId="{5D21AB0B-76CE-480A-86FB-09E99C577130}" type="presParOf" srcId="{0745EAA3-4607-4F15-818F-505DB6B15A26}" destId="{50A7C9EA-A2C3-4E86-B6CC-789765DD9726}" srcOrd="0" destOrd="0" presId="urn:microsoft.com/office/officeart/2005/8/layout/vList2"/>
    <dgm:cxn modelId="{F0405746-AB13-4EC3-AF15-B7F8D4548613}" type="presParOf" srcId="{0745EAA3-4607-4F15-818F-505DB6B15A26}" destId="{383D8B37-2BF0-4E81-90A3-AC24B055837B}" srcOrd="1" destOrd="0" presId="urn:microsoft.com/office/officeart/2005/8/layout/vList2"/>
    <dgm:cxn modelId="{324CC4DC-6899-49D1-8AC6-31F5BF1B3D58}" type="presParOf" srcId="{0745EAA3-4607-4F15-818F-505DB6B15A26}" destId="{69925142-1BB0-45E4-9A56-B018E43AC3E2}" srcOrd="2" destOrd="0" presId="urn:microsoft.com/office/officeart/2005/8/layout/vList2"/>
    <dgm:cxn modelId="{E39F8A9C-3B50-4119-B423-BB6F7E5CD070}" type="presParOf" srcId="{0745EAA3-4607-4F15-818F-505DB6B15A26}" destId="{87721D08-72A7-4D57-8B84-B2346FAD31BF}" srcOrd="3" destOrd="0" presId="urn:microsoft.com/office/officeart/2005/8/layout/vList2"/>
    <dgm:cxn modelId="{D0B7A358-4189-4D19-A5C4-C942EC87EB98}" type="presParOf" srcId="{0745EAA3-4607-4F15-818F-505DB6B15A26}" destId="{2948ED37-8280-4BC8-83F9-85000EEFF7C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C0B6DC-3613-46F0-81BD-9BA13EED61C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067C854C-6A96-4D9B-8A9C-1C4C0D0A0FB3}">
      <dgm:prSet custT="1"/>
      <dgm:spPr>
        <a:solidFill>
          <a:schemeClr val="accent6">
            <a:lumMod val="50000"/>
          </a:schemeClr>
        </a:solidFill>
        <a:ln>
          <a:solidFill>
            <a:schemeClr val="accent2"/>
          </a:solidFill>
        </a:ln>
      </dgm:spPr>
      <dgm:t>
        <a:bodyPr/>
        <a:lstStyle/>
        <a:p>
          <a:r>
            <a:rPr lang="en-US" sz="1600" dirty="0">
              <a:latin typeface="Roboto" panose="02000000000000000000" pitchFamily="2" charset="0"/>
              <a:ea typeface="Roboto" panose="02000000000000000000" pitchFamily="2" charset="0"/>
            </a:rPr>
            <a:t>We understand you are passionate about our mission, so we want to give you some guidelines for when speaking to the public about our profession and the OME. </a:t>
          </a:r>
        </a:p>
      </dgm:t>
    </dgm:pt>
    <dgm:pt modelId="{F7709145-4BDA-43E3-BA4E-1C345D6A0BDE}" type="parTrans" cxnId="{3AEDDC61-42F2-4EB0-A68B-A65AD6AB187D}">
      <dgm:prSet/>
      <dgm:spPr/>
      <dgm:t>
        <a:bodyPr/>
        <a:lstStyle/>
        <a:p>
          <a:endParaRPr lang="en-US"/>
        </a:p>
      </dgm:t>
    </dgm:pt>
    <dgm:pt modelId="{BC74A095-2E06-4BD6-B54A-CC2431BE0A5C}" type="sibTrans" cxnId="{3AEDDC61-42F2-4EB0-A68B-A65AD6AB187D}">
      <dgm:prSet/>
      <dgm:spPr/>
      <dgm:t>
        <a:bodyPr/>
        <a:lstStyle/>
        <a:p>
          <a:endParaRPr lang="en-US"/>
        </a:p>
      </dgm:t>
    </dgm:pt>
    <dgm:pt modelId="{D6791A12-FB2A-409F-9635-8B74412EDDC4}">
      <dgm:prSet custT="1"/>
      <dgm:spPr>
        <a:solidFill>
          <a:schemeClr val="accent6">
            <a:lumMod val="50000"/>
          </a:schemeClr>
        </a:solidFill>
        <a:ln>
          <a:solidFill>
            <a:schemeClr val="accent2"/>
          </a:solidFill>
        </a:ln>
      </dgm:spPr>
      <dgm:t>
        <a:bodyPr/>
        <a:lstStyle/>
        <a:p>
          <a:r>
            <a:rPr lang="en-US" sz="1600" dirty="0">
              <a:latin typeface="Roboto" panose="02000000000000000000" pitchFamily="2" charset="0"/>
              <a:ea typeface="Roboto" panose="02000000000000000000" pitchFamily="2" charset="0"/>
            </a:rPr>
            <a:t>Any formal educational outreach presented and facilitated by you, must be approved by OME leadership. This will help us have a standard on how to serve and educate the community. </a:t>
          </a:r>
        </a:p>
      </dgm:t>
    </dgm:pt>
    <dgm:pt modelId="{3CBCEFCC-4A86-4D7A-996B-9BF384E4C8C9}" type="parTrans" cxnId="{EC30CDB2-1060-43EC-A705-C106AFDED373}">
      <dgm:prSet/>
      <dgm:spPr/>
      <dgm:t>
        <a:bodyPr/>
        <a:lstStyle/>
        <a:p>
          <a:endParaRPr lang="en-US"/>
        </a:p>
      </dgm:t>
    </dgm:pt>
    <dgm:pt modelId="{E43B3B74-7F64-4D2C-8DD9-539E2A96B3FA}" type="sibTrans" cxnId="{EC30CDB2-1060-43EC-A705-C106AFDED373}">
      <dgm:prSet/>
      <dgm:spPr/>
      <dgm:t>
        <a:bodyPr/>
        <a:lstStyle/>
        <a:p>
          <a:endParaRPr lang="en-US"/>
        </a:p>
      </dgm:t>
    </dgm:pt>
    <dgm:pt modelId="{873F56BB-E128-4807-98C4-3AF1F9CDC523}">
      <dgm:prSet custT="1"/>
      <dgm:spPr>
        <a:solidFill>
          <a:schemeClr val="accent6">
            <a:lumMod val="50000"/>
          </a:schemeClr>
        </a:solidFill>
        <a:ln>
          <a:solidFill>
            <a:schemeClr val="accent2"/>
          </a:solidFill>
        </a:ln>
      </dgm:spPr>
      <dgm:t>
        <a:bodyPr/>
        <a:lstStyle/>
        <a:p>
          <a:r>
            <a:rPr lang="en-US" sz="1800" dirty="0">
              <a:latin typeface="Roboto" panose="02000000000000000000" pitchFamily="2" charset="0"/>
              <a:ea typeface="Roboto" panose="02000000000000000000" pitchFamily="2" charset="0"/>
            </a:rPr>
            <a:t>Employees and Volunteers are not allowed to use OME pictures and or any private case information. </a:t>
          </a:r>
        </a:p>
      </dgm:t>
    </dgm:pt>
    <dgm:pt modelId="{A8801B29-554C-41A5-8567-017387BD32B3}" type="parTrans" cxnId="{EBB56570-B4C1-420C-8F63-56BFCCC45BBF}">
      <dgm:prSet/>
      <dgm:spPr/>
      <dgm:t>
        <a:bodyPr/>
        <a:lstStyle/>
        <a:p>
          <a:endParaRPr lang="en-US"/>
        </a:p>
      </dgm:t>
    </dgm:pt>
    <dgm:pt modelId="{09D2C691-D033-46EC-AE36-44D086554232}" type="sibTrans" cxnId="{EBB56570-B4C1-420C-8F63-56BFCCC45BBF}">
      <dgm:prSet/>
      <dgm:spPr/>
      <dgm:t>
        <a:bodyPr/>
        <a:lstStyle/>
        <a:p>
          <a:endParaRPr lang="en-US"/>
        </a:p>
      </dgm:t>
    </dgm:pt>
    <dgm:pt modelId="{C2FC7772-2135-4562-8D13-B0FCC8F59804}">
      <dgm:prSet custT="1"/>
      <dgm:spPr>
        <a:solidFill>
          <a:schemeClr val="accent6">
            <a:lumMod val="50000"/>
          </a:schemeClr>
        </a:solidFill>
        <a:ln>
          <a:solidFill>
            <a:schemeClr val="accent2"/>
          </a:solidFill>
        </a:ln>
      </dgm:spPr>
      <dgm:t>
        <a:bodyPr/>
        <a:lstStyle/>
        <a:p>
          <a:r>
            <a:rPr lang="en-US" sz="1600" dirty="0">
              <a:latin typeface="Roboto" panose="02000000000000000000" pitchFamily="2" charset="0"/>
              <a:ea typeface="Roboto" panose="02000000000000000000" pitchFamily="2" charset="0"/>
            </a:rPr>
            <a:t>Employees and Volunteers may not use OME or Maricopa County Logo unless presentation is approved by leadership. </a:t>
          </a:r>
        </a:p>
      </dgm:t>
    </dgm:pt>
    <dgm:pt modelId="{27B93E23-1134-4BFD-85CF-8695A040D709}" type="parTrans" cxnId="{980C7CA8-3D98-4EA3-99A0-17F57B8DAC53}">
      <dgm:prSet/>
      <dgm:spPr/>
      <dgm:t>
        <a:bodyPr/>
        <a:lstStyle/>
        <a:p>
          <a:endParaRPr lang="en-US"/>
        </a:p>
      </dgm:t>
    </dgm:pt>
    <dgm:pt modelId="{3927A49F-04BF-4CF9-A49B-BEBBE000B143}" type="sibTrans" cxnId="{980C7CA8-3D98-4EA3-99A0-17F57B8DAC53}">
      <dgm:prSet/>
      <dgm:spPr/>
      <dgm:t>
        <a:bodyPr/>
        <a:lstStyle/>
        <a:p>
          <a:endParaRPr lang="en-US"/>
        </a:p>
      </dgm:t>
    </dgm:pt>
    <dgm:pt modelId="{04044152-E68C-4D86-891E-8FB27CED9A42}">
      <dgm:prSet custT="1"/>
      <dgm:spPr>
        <a:solidFill>
          <a:schemeClr val="accent6">
            <a:lumMod val="50000"/>
          </a:schemeClr>
        </a:solidFill>
        <a:ln>
          <a:solidFill>
            <a:schemeClr val="accent2"/>
          </a:solidFill>
        </a:ln>
      </dgm:spPr>
      <dgm:t>
        <a:bodyPr/>
        <a:lstStyle/>
        <a:p>
          <a:r>
            <a:rPr lang="en-US" sz="1600" dirty="0">
              <a:latin typeface="Roboto" panose="02000000000000000000" pitchFamily="2" charset="0"/>
              <a:ea typeface="Roboto" panose="02000000000000000000" pitchFamily="2" charset="0"/>
            </a:rPr>
            <a:t>Employees and Volunteers may not wear OME unform and or badge during presentation. </a:t>
          </a:r>
        </a:p>
      </dgm:t>
    </dgm:pt>
    <dgm:pt modelId="{7CCE3C20-A2BD-45AF-8A4F-4EEC45D298D0}" type="parTrans" cxnId="{96056D60-C52A-4806-A82B-38589AF80DB0}">
      <dgm:prSet/>
      <dgm:spPr/>
      <dgm:t>
        <a:bodyPr/>
        <a:lstStyle/>
        <a:p>
          <a:endParaRPr lang="en-US"/>
        </a:p>
      </dgm:t>
    </dgm:pt>
    <dgm:pt modelId="{CE28EE79-1F84-4CD3-A954-9482779D3E12}" type="sibTrans" cxnId="{96056D60-C52A-4806-A82B-38589AF80DB0}">
      <dgm:prSet/>
      <dgm:spPr/>
      <dgm:t>
        <a:bodyPr/>
        <a:lstStyle/>
        <a:p>
          <a:endParaRPr lang="en-US"/>
        </a:p>
      </dgm:t>
    </dgm:pt>
    <dgm:pt modelId="{9BF6E70F-81B5-46F9-B6DA-5BA742EC3A73}">
      <dgm:prSet custT="1"/>
      <dgm:spPr>
        <a:solidFill>
          <a:schemeClr val="accent6">
            <a:lumMod val="50000"/>
          </a:schemeClr>
        </a:solidFill>
        <a:ln>
          <a:solidFill>
            <a:schemeClr val="accent2"/>
          </a:solidFill>
        </a:ln>
      </dgm:spPr>
      <dgm:t>
        <a:bodyPr/>
        <a:lstStyle/>
        <a:p>
          <a:r>
            <a:rPr lang="en-US" sz="1800" dirty="0">
              <a:latin typeface="Roboto" panose="02000000000000000000" pitchFamily="2" charset="0"/>
              <a:ea typeface="Roboto" panose="02000000000000000000" pitchFamily="2" charset="0"/>
            </a:rPr>
            <a:t>Employees and Volunteers must disclose during presentation that they are not speaking on behalf of OME. </a:t>
          </a:r>
        </a:p>
      </dgm:t>
    </dgm:pt>
    <dgm:pt modelId="{69DB7CB3-9CB1-4208-9BD4-40EF2A9EF6A2}" type="parTrans" cxnId="{1FE2CE5E-AF01-4C71-B521-0DC884D76D22}">
      <dgm:prSet/>
      <dgm:spPr/>
      <dgm:t>
        <a:bodyPr/>
        <a:lstStyle/>
        <a:p>
          <a:endParaRPr lang="en-US"/>
        </a:p>
      </dgm:t>
    </dgm:pt>
    <dgm:pt modelId="{E617F164-4121-4A12-9CCE-F46F31B5A051}" type="sibTrans" cxnId="{1FE2CE5E-AF01-4C71-B521-0DC884D76D22}">
      <dgm:prSet/>
      <dgm:spPr/>
      <dgm:t>
        <a:bodyPr/>
        <a:lstStyle/>
        <a:p>
          <a:endParaRPr lang="en-US"/>
        </a:p>
      </dgm:t>
    </dgm:pt>
    <dgm:pt modelId="{0C13A8C0-3746-4FA4-85D5-44078878812F}" type="pres">
      <dgm:prSet presAssocID="{FEC0B6DC-3613-46F0-81BD-9BA13EED61C0}" presName="diagram" presStyleCnt="0">
        <dgm:presLayoutVars>
          <dgm:dir/>
          <dgm:resizeHandles val="exact"/>
        </dgm:presLayoutVars>
      </dgm:prSet>
      <dgm:spPr/>
    </dgm:pt>
    <dgm:pt modelId="{CEAB1C60-33CD-4BCD-AC10-433A8A8E6282}" type="pres">
      <dgm:prSet presAssocID="{067C854C-6A96-4D9B-8A9C-1C4C0D0A0FB3}" presName="node" presStyleLbl="node1" presStyleIdx="0" presStyleCnt="6">
        <dgm:presLayoutVars>
          <dgm:bulletEnabled val="1"/>
        </dgm:presLayoutVars>
      </dgm:prSet>
      <dgm:spPr/>
    </dgm:pt>
    <dgm:pt modelId="{937BB3BB-933E-4579-AE20-660DAE0F071D}" type="pres">
      <dgm:prSet presAssocID="{BC74A095-2E06-4BD6-B54A-CC2431BE0A5C}" presName="sibTrans" presStyleCnt="0"/>
      <dgm:spPr/>
    </dgm:pt>
    <dgm:pt modelId="{B37C92BD-AE6C-4E50-B5E8-2EEF2C855ABF}" type="pres">
      <dgm:prSet presAssocID="{D6791A12-FB2A-409F-9635-8B74412EDDC4}" presName="node" presStyleLbl="node1" presStyleIdx="1" presStyleCnt="6">
        <dgm:presLayoutVars>
          <dgm:bulletEnabled val="1"/>
        </dgm:presLayoutVars>
      </dgm:prSet>
      <dgm:spPr/>
    </dgm:pt>
    <dgm:pt modelId="{D5341330-3848-4F71-BC37-0A69F66570C1}" type="pres">
      <dgm:prSet presAssocID="{E43B3B74-7F64-4D2C-8DD9-539E2A96B3FA}" presName="sibTrans" presStyleCnt="0"/>
      <dgm:spPr/>
    </dgm:pt>
    <dgm:pt modelId="{569822AE-7EB1-424D-8538-D566C40579E9}" type="pres">
      <dgm:prSet presAssocID="{873F56BB-E128-4807-98C4-3AF1F9CDC523}" presName="node" presStyleLbl="node1" presStyleIdx="2" presStyleCnt="6">
        <dgm:presLayoutVars>
          <dgm:bulletEnabled val="1"/>
        </dgm:presLayoutVars>
      </dgm:prSet>
      <dgm:spPr/>
    </dgm:pt>
    <dgm:pt modelId="{62720130-2064-41AA-8A2B-232216D46F66}" type="pres">
      <dgm:prSet presAssocID="{09D2C691-D033-46EC-AE36-44D086554232}" presName="sibTrans" presStyleCnt="0"/>
      <dgm:spPr/>
    </dgm:pt>
    <dgm:pt modelId="{2DBDC7EF-52C0-4EA5-B5DD-0533E0E320C4}" type="pres">
      <dgm:prSet presAssocID="{C2FC7772-2135-4562-8D13-B0FCC8F59804}" presName="node" presStyleLbl="node1" presStyleIdx="3" presStyleCnt="6">
        <dgm:presLayoutVars>
          <dgm:bulletEnabled val="1"/>
        </dgm:presLayoutVars>
      </dgm:prSet>
      <dgm:spPr/>
    </dgm:pt>
    <dgm:pt modelId="{31C9327B-D61B-43A1-AD9E-F1571097982E}" type="pres">
      <dgm:prSet presAssocID="{3927A49F-04BF-4CF9-A49B-BEBBE000B143}" presName="sibTrans" presStyleCnt="0"/>
      <dgm:spPr/>
    </dgm:pt>
    <dgm:pt modelId="{AAE77164-D8A6-4879-A722-AB8CB0925ECC}" type="pres">
      <dgm:prSet presAssocID="{04044152-E68C-4D86-891E-8FB27CED9A42}" presName="node" presStyleLbl="node1" presStyleIdx="4" presStyleCnt="6">
        <dgm:presLayoutVars>
          <dgm:bulletEnabled val="1"/>
        </dgm:presLayoutVars>
      </dgm:prSet>
      <dgm:spPr/>
    </dgm:pt>
    <dgm:pt modelId="{4FBEEAA6-A2C9-4511-A7D3-B1E1E97A8C12}" type="pres">
      <dgm:prSet presAssocID="{CE28EE79-1F84-4CD3-A954-9482779D3E12}" presName="sibTrans" presStyleCnt="0"/>
      <dgm:spPr/>
    </dgm:pt>
    <dgm:pt modelId="{2903FA87-9613-4039-994F-808C105FB8B7}" type="pres">
      <dgm:prSet presAssocID="{9BF6E70F-81B5-46F9-B6DA-5BA742EC3A73}" presName="node" presStyleLbl="node1" presStyleIdx="5" presStyleCnt="6">
        <dgm:presLayoutVars>
          <dgm:bulletEnabled val="1"/>
        </dgm:presLayoutVars>
      </dgm:prSet>
      <dgm:spPr/>
    </dgm:pt>
  </dgm:ptLst>
  <dgm:cxnLst>
    <dgm:cxn modelId="{88DC7227-869C-4977-BD01-9BAB9B9B8B6F}" type="presOf" srcId="{C2FC7772-2135-4562-8D13-B0FCC8F59804}" destId="{2DBDC7EF-52C0-4EA5-B5DD-0533E0E320C4}" srcOrd="0" destOrd="0" presId="urn:microsoft.com/office/officeart/2005/8/layout/default"/>
    <dgm:cxn modelId="{E191C63B-1828-4B09-A7D7-C77698A640D8}" type="presOf" srcId="{067C854C-6A96-4D9B-8A9C-1C4C0D0A0FB3}" destId="{CEAB1C60-33CD-4BCD-AC10-433A8A8E6282}" srcOrd="0" destOrd="0" presId="urn:microsoft.com/office/officeart/2005/8/layout/default"/>
    <dgm:cxn modelId="{1FE2CE5E-AF01-4C71-B521-0DC884D76D22}" srcId="{FEC0B6DC-3613-46F0-81BD-9BA13EED61C0}" destId="{9BF6E70F-81B5-46F9-B6DA-5BA742EC3A73}" srcOrd="5" destOrd="0" parTransId="{69DB7CB3-9CB1-4208-9BD4-40EF2A9EF6A2}" sibTransId="{E617F164-4121-4A12-9CCE-F46F31B5A051}"/>
    <dgm:cxn modelId="{96056D60-C52A-4806-A82B-38589AF80DB0}" srcId="{FEC0B6DC-3613-46F0-81BD-9BA13EED61C0}" destId="{04044152-E68C-4D86-891E-8FB27CED9A42}" srcOrd="4" destOrd="0" parTransId="{7CCE3C20-A2BD-45AF-8A4F-4EEC45D298D0}" sibTransId="{CE28EE79-1F84-4CD3-A954-9482779D3E12}"/>
    <dgm:cxn modelId="{3AEDDC61-42F2-4EB0-A68B-A65AD6AB187D}" srcId="{FEC0B6DC-3613-46F0-81BD-9BA13EED61C0}" destId="{067C854C-6A96-4D9B-8A9C-1C4C0D0A0FB3}" srcOrd="0" destOrd="0" parTransId="{F7709145-4BDA-43E3-BA4E-1C345D6A0BDE}" sibTransId="{BC74A095-2E06-4BD6-B54A-CC2431BE0A5C}"/>
    <dgm:cxn modelId="{E159264E-D232-4A7C-9448-067F000F14DD}" type="presOf" srcId="{04044152-E68C-4D86-891E-8FB27CED9A42}" destId="{AAE77164-D8A6-4879-A722-AB8CB0925ECC}" srcOrd="0" destOrd="0" presId="urn:microsoft.com/office/officeart/2005/8/layout/default"/>
    <dgm:cxn modelId="{EBB56570-B4C1-420C-8F63-56BFCCC45BBF}" srcId="{FEC0B6DC-3613-46F0-81BD-9BA13EED61C0}" destId="{873F56BB-E128-4807-98C4-3AF1F9CDC523}" srcOrd="2" destOrd="0" parTransId="{A8801B29-554C-41A5-8567-017387BD32B3}" sibTransId="{09D2C691-D033-46EC-AE36-44D086554232}"/>
    <dgm:cxn modelId="{FA58899E-67D6-4B92-AB73-3659485504A1}" type="presOf" srcId="{9BF6E70F-81B5-46F9-B6DA-5BA742EC3A73}" destId="{2903FA87-9613-4039-994F-808C105FB8B7}" srcOrd="0" destOrd="0" presId="urn:microsoft.com/office/officeart/2005/8/layout/default"/>
    <dgm:cxn modelId="{980C7CA8-3D98-4EA3-99A0-17F57B8DAC53}" srcId="{FEC0B6DC-3613-46F0-81BD-9BA13EED61C0}" destId="{C2FC7772-2135-4562-8D13-B0FCC8F59804}" srcOrd="3" destOrd="0" parTransId="{27B93E23-1134-4BFD-85CF-8695A040D709}" sibTransId="{3927A49F-04BF-4CF9-A49B-BEBBE000B143}"/>
    <dgm:cxn modelId="{EC30CDB2-1060-43EC-A705-C106AFDED373}" srcId="{FEC0B6DC-3613-46F0-81BD-9BA13EED61C0}" destId="{D6791A12-FB2A-409F-9635-8B74412EDDC4}" srcOrd="1" destOrd="0" parTransId="{3CBCEFCC-4A86-4D7A-996B-9BF384E4C8C9}" sibTransId="{E43B3B74-7F64-4D2C-8DD9-539E2A96B3FA}"/>
    <dgm:cxn modelId="{8E6C51C2-4ECB-4F5D-AE38-02BF84523663}" type="presOf" srcId="{873F56BB-E128-4807-98C4-3AF1F9CDC523}" destId="{569822AE-7EB1-424D-8538-D566C40579E9}" srcOrd="0" destOrd="0" presId="urn:microsoft.com/office/officeart/2005/8/layout/default"/>
    <dgm:cxn modelId="{14FD8EF9-7DC5-4006-9776-60D4F7B57E41}" type="presOf" srcId="{FEC0B6DC-3613-46F0-81BD-9BA13EED61C0}" destId="{0C13A8C0-3746-4FA4-85D5-44078878812F}" srcOrd="0" destOrd="0" presId="urn:microsoft.com/office/officeart/2005/8/layout/default"/>
    <dgm:cxn modelId="{10A998FD-713F-4C3F-9170-0F080AB79616}" type="presOf" srcId="{D6791A12-FB2A-409F-9635-8B74412EDDC4}" destId="{B37C92BD-AE6C-4E50-B5E8-2EEF2C855ABF}" srcOrd="0" destOrd="0" presId="urn:microsoft.com/office/officeart/2005/8/layout/default"/>
    <dgm:cxn modelId="{0B435DFF-A6BD-4934-9611-4065E90DDAB8}" type="presParOf" srcId="{0C13A8C0-3746-4FA4-85D5-44078878812F}" destId="{CEAB1C60-33CD-4BCD-AC10-433A8A8E6282}" srcOrd="0" destOrd="0" presId="urn:microsoft.com/office/officeart/2005/8/layout/default"/>
    <dgm:cxn modelId="{B6A7F6A9-89C6-4E94-B914-F363C71D41C3}" type="presParOf" srcId="{0C13A8C0-3746-4FA4-85D5-44078878812F}" destId="{937BB3BB-933E-4579-AE20-660DAE0F071D}" srcOrd="1" destOrd="0" presId="urn:microsoft.com/office/officeart/2005/8/layout/default"/>
    <dgm:cxn modelId="{339A1464-BD79-4545-AE6D-5EC5F2625876}" type="presParOf" srcId="{0C13A8C0-3746-4FA4-85D5-44078878812F}" destId="{B37C92BD-AE6C-4E50-B5E8-2EEF2C855ABF}" srcOrd="2" destOrd="0" presId="urn:microsoft.com/office/officeart/2005/8/layout/default"/>
    <dgm:cxn modelId="{7818AD4B-EC50-40FC-8BCB-8C6AC9642615}" type="presParOf" srcId="{0C13A8C0-3746-4FA4-85D5-44078878812F}" destId="{D5341330-3848-4F71-BC37-0A69F66570C1}" srcOrd="3" destOrd="0" presId="urn:microsoft.com/office/officeart/2005/8/layout/default"/>
    <dgm:cxn modelId="{96393C40-E2B8-4A5C-9EF3-5E31AD2174F2}" type="presParOf" srcId="{0C13A8C0-3746-4FA4-85D5-44078878812F}" destId="{569822AE-7EB1-424D-8538-D566C40579E9}" srcOrd="4" destOrd="0" presId="urn:microsoft.com/office/officeart/2005/8/layout/default"/>
    <dgm:cxn modelId="{BF02AC94-2C63-449E-9588-0A9891AC85C7}" type="presParOf" srcId="{0C13A8C0-3746-4FA4-85D5-44078878812F}" destId="{62720130-2064-41AA-8A2B-232216D46F66}" srcOrd="5" destOrd="0" presId="urn:microsoft.com/office/officeart/2005/8/layout/default"/>
    <dgm:cxn modelId="{63A4418B-8E9F-46D8-B259-37C775AE9D60}" type="presParOf" srcId="{0C13A8C0-3746-4FA4-85D5-44078878812F}" destId="{2DBDC7EF-52C0-4EA5-B5DD-0533E0E320C4}" srcOrd="6" destOrd="0" presId="urn:microsoft.com/office/officeart/2005/8/layout/default"/>
    <dgm:cxn modelId="{3D07F8B8-9909-4801-86CC-8B7F113423D3}" type="presParOf" srcId="{0C13A8C0-3746-4FA4-85D5-44078878812F}" destId="{31C9327B-D61B-43A1-AD9E-F1571097982E}" srcOrd="7" destOrd="0" presId="urn:microsoft.com/office/officeart/2005/8/layout/default"/>
    <dgm:cxn modelId="{BB151B2B-5992-4366-82C4-404089DECCD0}" type="presParOf" srcId="{0C13A8C0-3746-4FA4-85D5-44078878812F}" destId="{AAE77164-D8A6-4879-A722-AB8CB0925ECC}" srcOrd="8" destOrd="0" presId="urn:microsoft.com/office/officeart/2005/8/layout/default"/>
    <dgm:cxn modelId="{ACFB4694-F6AA-4F5D-9341-36EDE546361C}" type="presParOf" srcId="{0C13A8C0-3746-4FA4-85D5-44078878812F}" destId="{4FBEEAA6-A2C9-4511-A7D3-B1E1E97A8C12}" srcOrd="9" destOrd="0" presId="urn:microsoft.com/office/officeart/2005/8/layout/default"/>
    <dgm:cxn modelId="{62E57D9B-2025-49FC-95DA-A223F7A088F7}" type="presParOf" srcId="{0C13A8C0-3746-4FA4-85D5-44078878812F}" destId="{2903FA87-9613-4039-994F-808C105FB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9427C-8172-4489-95E3-80A1F38DA8A9}">
      <dsp:nvSpPr>
        <dsp:cNvPr id="0" name=""/>
        <dsp:cNvSpPr/>
      </dsp:nvSpPr>
      <dsp:spPr>
        <a:xfrm rot="5400000">
          <a:off x="278455" y="824092"/>
          <a:ext cx="686924" cy="782039"/>
        </a:xfrm>
        <a:prstGeom prst="bentUpArrow">
          <a:avLst>
            <a:gd name="adj1" fmla="val 32840"/>
            <a:gd name="adj2" fmla="val 25000"/>
            <a:gd name="adj3" fmla="val 35780"/>
          </a:avLst>
        </a:prstGeom>
        <a:solidFill>
          <a:srgbClr val="F762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6AB06-F87D-4B3F-BA8A-4BE62697AF2D}">
      <dsp:nvSpPr>
        <dsp:cNvPr id="0" name=""/>
        <dsp:cNvSpPr/>
      </dsp:nvSpPr>
      <dsp:spPr>
        <a:xfrm>
          <a:off x="14982" y="8724"/>
          <a:ext cx="1439746" cy="9090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Report of Death</a:t>
          </a:r>
        </a:p>
      </dsp:txBody>
      <dsp:txXfrm>
        <a:off x="59367" y="53109"/>
        <a:ext cx="1350976" cy="820288"/>
      </dsp:txXfrm>
    </dsp:sp>
    <dsp:sp modelId="{E84C5D3A-A914-46CD-AD30-72CAC1FCBD0E}">
      <dsp:nvSpPr>
        <dsp:cNvPr id="0" name=""/>
        <dsp:cNvSpPr/>
      </dsp:nvSpPr>
      <dsp:spPr>
        <a:xfrm>
          <a:off x="1647944" y="181436"/>
          <a:ext cx="3807590" cy="65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Roboto" panose="02000000000000000000" pitchFamily="2" charset="0"/>
              <a:ea typeface="Roboto" panose="02000000000000000000" pitchFamily="2" charset="0"/>
            </a:rPr>
            <a:t>The Investigations section receives the initial report of death, begins the case in the CME system as an inquiry, and a Medicolegal Death Investigator (MDI) begins investigation</a:t>
          </a:r>
        </a:p>
      </dsp:txBody>
      <dsp:txXfrm>
        <a:off x="1647944" y="181436"/>
        <a:ext cx="3807590" cy="654213"/>
      </dsp:txXfrm>
    </dsp:sp>
    <dsp:sp modelId="{CF0FEFD3-8925-4A03-B1CE-B63A2EBA8E21}">
      <dsp:nvSpPr>
        <dsp:cNvPr id="0" name=""/>
        <dsp:cNvSpPr/>
      </dsp:nvSpPr>
      <dsp:spPr>
        <a:xfrm rot="5400000">
          <a:off x="1277596" y="1787304"/>
          <a:ext cx="686924" cy="782039"/>
        </a:xfrm>
        <a:prstGeom prst="bentUpArrow">
          <a:avLst>
            <a:gd name="adj1" fmla="val 32840"/>
            <a:gd name="adj2" fmla="val 25000"/>
            <a:gd name="adj3" fmla="val 35780"/>
          </a:avLst>
        </a:prstGeom>
        <a:solidFill>
          <a:srgbClr val="F762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B6606-AFB2-4790-9CFC-5AC7572EED1F}">
      <dsp:nvSpPr>
        <dsp:cNvPr id="0" name=""/>
        <dsp:cNvSpPr/>
      </dsp:nvSpPr>
      <dsp:spPr>
        <a:xfrm>
          <a:off x="1080990" y="1050929"/>
          <a:ext cx="1371266" cy="93407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MDI Investigation</a:t>
          </a:r>
        </a:p>
      </dsp:txBody>
      <dsp:txXfrm>
        <a:off x="1126596" y="1096535"/>
        <a:ext cx="1280054" cy="842865"/>
      </dsp:txXfrm>
    </dsp:sp>
    <dsp:sp modelId="{8554CD29-E876-450C-B97E-16FAE803A807}">
      <dsp:nvSpPr>
        <dsp:cNvPr id="0" name=""/>
        <dsp:cNvSpPr/>
      </dsp:nvSpPr>
      <dsp:spPr>
        <a:xfrm>
          <a:off x="2459866" y="1352487"/>
          <a:ext cx="9302647" cy="52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Roboto" panose="02000000000000000000" pitchFamily="2" charset="0"/>
              <a:ea typeface="Roboto" panose="02000000000000000000" pitchFamily="2" charset="0"/>
            </a:rPr>
            <a:t>Upon receiving the report of death, the MDI begins to document investigative information, dispatch transport, and, as applicable, respond to the scene. The MDI continues to gather medical records and information from next of kin before and after the autopsy is completed until their investigative report is complete.</a:t>
          </a:r>
        </a:p>
      </dsp:txBody>
      <dsp:txXfrm>
        <a:off x="2459866" y="1352487"/>
        <a:ext cx="9302647" cy="527525"/>
      </dsp:txXfrm>
    </dsp:sp>
    <dsp:sp modelId="{499A3BA2-7FFF-4F99-8A3D-7927447C426D}">
      <dsp:nvSpPr>
        <dsp:cNvPr id="0" name=""/>
        <dsp:cNvSpPr/>
      </dsp:nvSpPr>
      <dsp:spPr>
        <a:xfrm rot="5400000">
          <a:off x="2262522" y="2860486"/>
          <a:ext cx="686924" cy="782039"/>
        </a:xfrm>
        <a:prstGeom prst="bentUpArrow">
          <a:avLst>
            <a:gd name="adj1" fmla="val 32840"/>
            <a:gd name="adj2" fmla="val 25000"/>
            <a:gd name="adj3" fmla="val 35780"/>
          </a:avLst>
        </a:prstGeom>
        <a:solidFill>
          <a:srgbClr val="F762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84D2D-7342-4E0F-B161-62D8337FCD08}">
      <dsp:nvSpPr>
        <dsp:cNvPr id="0" name=""/>
        <dsp:cNvSpPr/>
      </dsp:nvSpPr>
      <dsp:spPr>
        <a:xfrm>
          <a:off x="2060276" y="2107716"/>
          <a:ext cx="1361795" cy="92727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Exam</a:t>
          </a:r>
        </a:p>
      </dsp:txBody>
      <dsp:txXfrm>
        <a:off x="2105550" y="2152990"/>
        <a:ext cx="1271247" cy="836730"/>
      </dsp:txXfrm>
    </dsp:sp>
    <dsp:sp modelId="{6236BF71-6392-446C-B86B-348E2B92C480}">
      <dsp:nvSpPr>
        <dsp:cNvPr id="0" name=""/>
        <dsp:cNvSpPr/>
      </dsp:nvSpPr>
      <dsp:spPr>
        <a:xfrm>
          <a:off x="3495789" y="2248621"/>
          <a:ext cx="7522430" cy="65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Roboto" panose="02000000000000000000" pitchFamily="2" charset="0"/>
              <a:ea typeface="Roboto" panose="02000000000000000000" pitchFamily="2" charset="0"/>
            </a:rPr>
            <a:t>Within 72 hours, the Medical Examiner performs an autopsy, partial autopsy, or external examination of the body, dictating and documenting findings. The ME signs the death certificate. Following the exam, the ME’s dictated report is transcribed.</a:t>
          </a:r>
        </a:p>
      </dsp:txBody>
      <dsp:txXfrm>
        <a:off x="3495789" y="2248621"/>
        <a:ext cx="7522430" cy="654213"/>
      </dsp:txXfrm>
    </dsp:sp>
    <dsp:sp modelId="{C61311F7-7E51-4631-B34C-CA4EE51CFB41}">
      <dsp:nvSpPr>
        <dsp:cNvPr id="0" name=""/>
        <dsp:cNvSpPr/>
      </dsp:nvSpPr>
      <dsp:spPr>
        <a:xfrm rot="5400000">
          <a:off x="3234096" y="4106311"/>
          <a:ext cx="686924" cy="782039"/>
        </a:xfrm>
        <a:prstGeom prst="bentUpArrow">
          <a:avLst>
            <a:gd name="adj1" fmla="val 32840"/>
            <a:gd name="adj2" fmla="val 25000"/>
            <a:gd name="adj3" fmla="val 35780"/>
          </a:avLst>
        </a:prstGeom>
        <a:solidFill>
          <a:srgbClr val="F762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DB328A-B23C-40BA-8C12-DF835DCBA787}">
      <dsp:nvSpPr>
        <dsp:cNvPr id="0" name=""/>
        <dsp:cNvSpPr/>
      </dsp:nvSpPr>
      <dsp:spPr>
        <a:xfrm>
          <a:off x="3080165" y="3270926"/>
          <a:ext cx="1348670" cy="95675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Toxicology and Histology</a:t>
          </a:r>
        </a:p>
      </dsp:txBody>
      <dsp:txXfrm>
        <a:off x="3126878" y="3317639"/>
        <a:ext cx="1255244" cy="863331"/>
      </dsp:txXfrm>
    </dsp:sp>
    <dsp:sp modelId="{4B3EBEB4-05BC-4364-BFE7-A8087191C0D1}">
      <dsp:nvSpPr>
        <dsp:cNvPr id="0" name=""/>
        <dsp:cNvSpPr/>
      </dsp:nvSpPr>
      <dsp:spPr>
        <a:xfrm>
          <a:off x="4511519" y="3462019"/>
          <a:ext cx="4145611" cy="65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Roboto" panose="02000000000000000000" pitchFamily="2" charset="0"/>
              <a:ea typeface="Roboto" panose="02000000000000000000" pitchFamily="2" charset="0"/>
            </a:rPr>
            <a:t>At the direction of the Medical Examiner, samples are sent for toxicology testing and histology slides are created for ME review</a:t>
          </a:r>
        </a:p>
      </dsp:txBody>
      <dsp:txXfrm>
        <a:off x="4511519" y="3462019"/>
        <a:ext cx="4145611" cy="654213"/>
      </dsp:txXfrm>
    </dsp:sp>
    <dsp:sp modelId="{DB818CB5-8C4E-43DB-8A6E-21F7BBF6CEED}">
      <dsp:nvSpPr>
        <dsp:cNvPr id="0" name=""/>
        <dsp:cNvSpPr/>
      </dsp:nvSpPr>
      <dsp:spPr>
        <a:xfrm>
          <a:off x="4076725" y="4346095"/>
          <a:ext cx="1266509" cy="9797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Report Completion</a:t>
          </a:r>
        </a:p>
      </dsp:txBody>
      <dsp:txXfrm>
        <a:off x="4124560" y="4393930"/>
        <a:ext cx="1170839" cy="884067"/>
      </dsp:txXfrm>
    </dsp:sp>
    <dsp:sp modelId="{3C73F21C-DB58-4201-A40A-B8C4CA2BFF7C}">
      <dsp:nvSpPr>
        <dsp:cNvPr id="0" name=""/>
        <dsp:cNvSpPr/>
      </dsp:nvSpPr>
      <dsp:spPr>
        <a:xfrm>
          <a:off x="5427309" y="4512598"/>
          <a:ext cx="4524877" cy="65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latin typeface="Roboto" panose="02000000000000000000" pitchFamily="2" charset="0"/>
              <a:ea typeface="Roboto" panose="02000000000000000000" pitchFamily="2" charset="0"/>
            </a:rPr>
            <a:t>Generally, within 3 months, the final Medical Examiner report is completed by the ME and available to stakeholders</a:t>
          </a:r>
        </a:p>
      </dsp:txBody>
      <dsp:txXfrm>
        <a:off x="5427309" y="4512598"/>
        <a:ext cx="4524877" cy="654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142AF-6904-4BFF-A150-B62F54A39F33}">
      <dsp:nvSpPr>
        <dsp:cNvPr id="0" name=""/>
        <dsp:cNvSpPr/>
      </dsp:nvSpPr>
      <dsp:spPr>
        <a:xfrm>
          <a:off x="0" y="255059"/>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Next of kin (NOK), family members &amp; their representatives</a:t>
          </a:r>
        </a:p>
      </dsp:txBody>
      <dsp:txXfrm>
        <a:off x="20104" y="275163"/>
        <a:ext cx="5122342" cy="371632"/>
      </dsp:txXfrm>
    </dsp:sp>
    <dsp:sp modelId="{262C14D4-B665-45E0-97C2-6D5EAE02CFAA}">
      <dsp:nvSpPr>
        <dsp:cNvPr id="0" name=""/>
        <dsp:cNvSpPr/>
      </dsp:nvSpPr>
      <dsp:spPr>
        <a:xfrm>
          <a:off x="0" y="686888"/>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Friends &amp; associates of the decedent</a:t>
          </a:r>
        </a:p>
      </dsp:txBody>
      <dsp:txXfrm>
        <a:off x="20104" y="706992"/>
        <a:ext cx="5122342" cy="371632"/>
      </dsp:txXfrm>
    </dsp:sp>
    <dsp:sp modelId="{20F152D1-2618-4104-8759-D7C2455325A6}">
      <dsp:nvSpPr>
        <dsp:cNvPr id="0" name=""/>
        <dsp:cNvSpPr/>
      </dsp:nvSpPr>
      <dsp:spPr>
        <a:xfrm>
          <a:off x="0" y="1121810"/>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General public</a:t>
          </a:r>
        </a:p>
      </dsp:txBody>
      <dsp:txXfrm>
        <a:off x="20104" y="1141914"/>
        <a:ext cx="5122342" cy="371632"/>
      </dsp:txXfrm>
    </dsp:sp>
    <dsp:sp modelId="{20F90229-95F4-410B-BB14-F9EF05A3B209}">
      <dsp:nvSpPr>
        <dsp:cNvPr id="0" name=""/>
        <dsp:cNvSpPr/>
      </dsp:nvSpPr>
      <dsp:spPr>
        <a:xfrm>
          <a:off x="0" y="1561871"/>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Law Enforcement</a:t>
          </a:r>
        </a:p>
      </dsp:txBody>
      <dsp:txXfrm>
        <a:off x="20104" y="1581975"/>
        <a:ext cx="5122342" cy="371632"/>
      </dsp:txXfrm>
    </dsp:sp>
    <dsp:sp modelId="{E7E616D1-C382-4C95-AE1D-FCDBAE371D7F}">
      <dsp:nvSpPr>
        <dsp:cNvPr id="0" name=""/>
        <dsp:cNvSpPr/>
      </dsp:nvSpPr>
      <dsp:spPr>
        <a:xfrm>
          <a:off x="0" y="1985487"/>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Public Health</a:t>
          </a:r>
        </a:p>
      </dsp:txBody>
      <dsp:txXfrm>
        <a:off x="20104" y="2005591"/>
        <a:ext cx="5122342" cy="371632"/>
      </dsp:txXfrm>
    </dsp:sp>
    <dsp:sp modelId="{28605F62-9C56-4F20-90F4-6EE7E61FB171}">
      <dsp:nvSpPr>
        <dsp:cNvPr id="0" name=""/>
        <dsp:cNvSpPr/>
      </dsp:nvSpPr>
      <dsp:spPr>
        <a:xfrm>
          <a:off x="0" y="2425490"/>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Funeral homes</a:t>
          </a:r>
        </a:p>
      </dsp:txBody>
      <dsp:txXfrm>
        <a:off x="20104" y="2445594"/>
        <a:ext cx="5122342" cy="371632"/>
      </dsp:txXfrm>
    </dsp:sp>
    <dsp:sp modelId="{8891898F-D947-4211-921D-62947F2B7D51}">
      <dsp:nvSpPr>
        <dsp:cNvPr id="0" name=""/>
        <dsp:cNvSpPr/>
      </dsp:nvSpPr>
      <dsp:spPr>
        <a:xfrm>
          <a:off x="0" y="2865130"/>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Donor Network of Arizona</a:t>
          </a:r>
        </a:p>
      </dsp:txBody>
      <dsp:txXfrm>
        <a:off x="20104" y="2885234"/>
        <a:ext cx="5122342" cy="371632"/>
      </dsp:txXfrm>
    </dsp:sp>
    <dsp:sp modelId="{8AEB14B2-848E-4752-B91E-E8063403CF8C}">
      <dsp:nvSpPr>
        <dsp:cNvPr id="0" name=""/>
        <dsp:cNvSpPr/>
      </dsp:nvSpPr>
      <dsp:spPr>
        <a:xfrm>
          <a:off x="0" y="3299689"/>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Safety Agencies</a:t>
          </a:r>
        </a:p>
      </dsp:txBody>
      <dsp:txXfrm>
        <a:off x="20104" y="3319793"/>
        <a:ext cx="5122342" cy="371632"/>
      </dsp:txXfrm>
    </dsp:sp>
    <dsp:sp modelId="{001693B5-D6DE-47EB-8612-0D219B738566}">
      <dsp:nvSpPr>
        <dsp:cNvPr id="0" name=""/>
        <dsp:cNvSpPr/>
      </dsp:nvSpPr>
      <dsp:spPr>
        <a:xfrm>
          <a:off x="0" y="3734249"/>
          <a:ext cx="5162550" cy="41184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rPr>
            <a:t>Health Care Institutions</a:t>
          </a:r>
        </a:p>
      </dsp:txBody>
      <dsp:txXfrm>
        <a:off x="20104" y="3754353"/>
        <a:ext cx="5122342" cy="371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F0B7-40B3-459D-AAFF-52F0F7257A95}">
      <dsp:nvSpPr>
        <dsp:cNvPr id="0" name=""/>
        <dsp:cNvSpPr/>
      </dsp:nvSpPr>
      <dsp:spPr>
        <a:xfrm>
          <a:off x="7039" y="987337"/>
          <a:ext cx="2496284" cy="186342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None/>
          </a:pPr>
          <a:r>
            <a:rPr lang="en-US" sz="1200" kern="1200" dirty="0">
              <a:latin typeface="Roboto" panose="02000000000000000000" pitchFamily="2" charset="0"/>
              <a:ea typeface="Roboto" panose="02000000000000000000" pitchFamily="2" charset="0"/>
            </a:rPr>
            <a:t>   We hold service to be the highest of values. We commit to effective, positive, ethical, and compassionate service to all members of the public and to one another.</a:t>
          </a:r>
        </a:p>
      </dsp:txBody>
      <dsp:txXfrm>
        <a:off x="50701" y="1030999"/>
        <a:ext cx="2408960" cy="1819761"/>
      </dsp:txXfrm>
    </dsp:sp>
    <dsp:sp modelId="{2083D707-149A-4998-834C-9B900E014B9D}">
      <dsp:nvSpPr>
        <dsp:cNvPr id="0" name=""/>
        <dsp:cNvSpPr/>
      </dsp:nvSpPr>
      <dsp:spPr>
        <a:xfrm>
          <a:off x="7039" y="2850761"/>
          <a:ext cx="2496284" cy="8012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rPr>
            <a:t>SERVICE</a:t>
          </a:r>
        </a:p>
      </dsp:txBody>
      <dsp:txXfrm>
        <a:off x="7039" y="2850761"/>
        <a:ext cx="1757946" cy="801272"/>
      </dsp:txXfrm>
    </dsp:sp>
    <dsp:sp modelId="{D310CC49-F312-4D33-BAB9-3CF52EB91397}">
      <dsp:nvSpPr>
        <dsp:cNvPr id="0" name=""/>
        <dsp:cNvSpPr/>
      </dsp:nvSpPr>
      <dsp:spPr>
        <a:xfrm>
          <a:off x="1835601" y="2978035"/>
          <a:ext cx="873699" cy="873699"/>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ABF5A0-0F70-42FD-8CC6-3CD5AE73A4E7}">
      <dsp:nvSpPr>
        <dsp:cNvPr id="0" name=""/>
        <dsp:cNvSpPr/>
      </dsp:nvSpPr>
      <dsp:spPr>
        <a:xfrm>
          <a:off x="2925754" y="987337"/>
          <a:ext cx="2496284" cy="186342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FontTx/>
            <a:buNone/>
          </a:pPr>
          <a:r>
            <a:rPr lang="en-US" sz="1000" kern="1200" dirty="0">
              <a:latin typeface="Roboto" panose="02000000000000000000" pitchFamily="2" charset="0"/>
              <a:ea typeface="Roboto" panose="02000000000000000000" pitchFamily="2" charset="0"/>
            </a:rPr>
            <a:t>  We commit to being professional and courteous in all our interactions, both with the public we serve and with each other. We commit to being honest, ethical, and diligent -- to do our best. We commit to being personally accountable for our words and actions and to help cultivate an organization of integrity by expecting the same of others. We do the right thing, even when no one is watching.</a:t>
          </a:r>
        </a:p>
      </dsp:txBody>
      <dsp:txXfrm>
        <a:off x="2969416" y="1030999"/>
        <a:ext cx="2408960" cy="1819761"/>
      </dsp:txXfrm>
    </dsp:sp>
    <dsp:sp modelId="{513DF8D2-2465-4BB3-AD92-6D9D81D13BB0}">
      <dsp:nvSpPr>
        <dsp:cNvPr id="0" name=""/>
        <dsp:cNvSpPr/>
      </dsp:nvSpPr>
      <dsp:spPr>
        <a:xfrm>
          <a:off x="2925754" y="2850761"/>
          <a:ext cx="2496284" cy="8012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rPr>
            <a:t>INTEGRITY</a:t>
          </a:r>
        </a:p>
      </dsp:txBody>
      <dsp:txXfrm>
        <a:off x="2925754" y="2850761"/>
        <a:ext cx="1757946" cy="801272"/>
      </dsp:txXfrm>
    </dsp:sp>
    <dsp:sp modelId="{9FEEA396-9BF0-4960-9474-2098FF6488FE}">
      <dsp:nvSpPr>
        <dsp:cNvPr id="0" name=""/>
        <dsp:cNvSpPr/>
      </dsp:nvSpPr>
      <dsp:spPr>
        <a:xfrm>
          <a:off x="4754317" y="2978035"/>
          <a:ext cx="873699" cy="8736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73267E-D1B1-409C-B6BA-88EF31E76515}">
      <dsp:nvSpPr>
        <dsp:cNvPr id="0" name=""/>
        <dsp:cNvSpPr/>
      </dsp:nvSpPr>
      <dsp:spPr>
        <a:xfrm>
          <a:off x="5844470" y="987337"/>
          <a:ext cx="2496284" cy="186342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None/>
          </a:pPr>
          <a:r>
            <a:rPr lang="en-US" sz="1200" kern="1200" dirty="0">
              <a:latin typeface="Roboto" panose="02000000000000000000" pitchFamily="2" charset="0"/>
              <a:ea typeface="Roboto" panose="02000000000000000000" pitchFamily="2" charset="0"/>
            </a:rPr>
            <a:t>   We commit to being empathetic, both to the public we serve and to one another, to be mindful of our speech and actions and how they may affect others.  We recognize that honest, kind communication, even in the face of conflict, is an act of compassion.</a:t>
          </a:r>
        </a:p>
      </dsp:txBody>
      <dsp:txXfrm>
        <a:off x="5888132" y="1030999"/>
        <a:ext cx="2408960" cy="1819761"/>
      </dsp:txXfrm>
    </dsp:sp>
    <dsp:sp modelId="{AC5AED2F-3898-409D-82F5-CCBD5553EC3E}">
      <dsp:nvSpPr>
        <dsp:cNvPr id="0" name=""/>
        <dsp:cNvSpPr/>
      </dsp:nvSpPr>
      <dsp:spPr>
        <a:xfrm>
          <a:off x="5844470" y="2850761"/>
          <a:ext cx="2496284" cy="8012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rPr>
            <a:t>COMPASSION</a:t>
          </a:r>
        </a:p>
      </dsp:txBody>
      <dsp:txXfrm>
        <a:off x="5844470" y="2850761"/>
        <a:ext cx="1757946" cy="801272"/>
      </dsp:txXfrm>
    </dsp:sp>
    <dsp:sp modelId="{DA59EFC0-77DA-46AF-8334-EF6A7B9AD470}">
      <dsp:nvSpPr>
        <dsp:cNvPr id="0" name=""/>
        <dsp:cNvSpPr/>
      </dsp:nvSpPr>
      <dsp:spPr>
        <a:xfrm>
          <a:off x="7673032" y="2978035"/>
          <a:ext cx="873699" cy="8736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DCC64C-D141-47D9-A4E4-F7057C58DB73}">
      <dsp:nvSpPr>
        <dsp:cNvPr id="0" name=""/>
        <dsp:cNvSpPr/>
      </dsp:nvSpPr>
      <dsp:spPr>
        <a:xfrm>
          <a:off x="8763185" y="987337"/>
          <a:ext cx="2496284" cy="186342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None/>
          </a:pPr>
          <a:r>
            <a:rPr lang="en-US" sz="1200" kern="1200" dirty="0">
              <a:latin typeface="Roboto" panose="02000000000000000000" pitchFamily="2" charset="0"/>
              <a:ea typeface="Roboto" panose="02000000000000000000" pitchFamily="2" charset="0"/>
            </a:rPr>
            <a:t>   We recognize that our perspective is critical to our attitude and that realistic assessments do not require negativity. We commit to approaching challenges with a positive attitude.</a:t>
          </a:r>
        </a:p>
      </dsp:txBody>
      <dsp:txXfrm>
        <a:off x="8806847" y="1030999"/>
        <a:ext cx="2408960" cy="1819761"/>
      </dsp:txXfrm>
    </dsp:sp>
    <dsp:sp modelId="{009EB6C8-791B-4AA7-9E95-061425514257}">
      <dsp:nvSpPr>
        <dsp:cNvPr id="0" name=""/>
        <dsp:cNvSpPr/>
      </dsp:nvSpPr>
      <dsp:spPr>
        <a:xfrm>
          <a:off x="8763185" y="2850761"/>
          <a:ext cx="2496284" cy="8012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rPr>
            <a:t>POSITIVITY</a:t>
          </a:r>
        </a:p>
      </dsp:txBody>
      <dsp:txXfrm>
        <a:off x="8763185" y="2850761"/>
        <a:ext cx="1757946" cy="801272"/>
      </dsp:txXfrm>
    </dsp:sp>
    <dsp:sp modelId="{91C13DEB-F4CD-4DC4-B1D8-6E8B0817DE21}">
      <dsp:nvSpPr>
        <dsp:cNvPr id="0" name=""/>
        <dsp:cNvSpPr/>
      </dsp:nvSpPr>
      <dsp:spPr>
        <a:xfrm>
          <a:off x="10591748" y="2978035"/>
          <a:ext cx="873699" cy="8736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6074-4F45-434B-B261-6AEDF07EC19A}">
      <dsp:nvSpPr>
        <dsp:cNvPr id="0" name=""/>
        <dsp:cNvSpPr/>
      </dsp:nvSpPr>
      <dsp:spPr>
        <a:xfrm>
          <a:off x="5377" y="173569"/>
          <a:ext cx="2322583" cy="173375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None/>
          </a:pPr>
          <a:r>
            <a:rPr lang="en-US" sz="1200" kern="1200" dirty="0">
              <a:latin typeface="Roboto" panose="02000000000000000000" pitchFamily="2" charset="0"/>
              <a:ea typeface="Roboto" panose="02000000000000000000" pitchFamily="2" charset="0"/>
            </a:rPr>
            <a:t>   We recognize that nothing is constant. We commit to seeing the positive in change, that it is an opportunity for improvement.</a:t>
          </a:r>
        </a:p>
      </dsp:txBody>
      <dsp:txXfrm>
        <a:off x="46001" y="214193"/>
        <a:ext cx="2241335" cy="1693135"/>
      </dsp:txXfrm>
    </dsp:sp>
    <dsp:sp modelId="{2B7FAEB3-8F7B-452A-9471-45D3DD8B9741}">
      <dsp:nvSpPr>
        <dsp:cNvPr id="0" name=""/>
        <dsp:cNvSpPr/>
      </dsp:nvSpPr>
      <dsp:spPr>
        <a:xfrm>
          <a:off x="5377" y="1907328"/>
          <a:ext cx="2322583" cy="7455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Roboto" panose="02000000000000000000" pitchFamily="2" charset="0"/>
              <a:ea typeface="Roboto" panose="02000000000000000000" pitchFamily="2" charset="0"/>
            </a:rPr>
            <a:t>ADAPTABILITY</a:t>
          </a:r>
        </a:p>
      </dsp:txBody>
      <dsp:txXfrm>
        <a:off x="5377" y="1907328"/>
        <a:ext cx="1635621" cy="745516"/>
      </dsp:txXfrm>
    </dsp:sp>
    <dsp:sp modelId="{EFD7E33E-E776-43A5-8B45-3CD64DC6B850}">
      <dsp:nvSpPr>
        <dsp:cNvPr id="0" name=""/>
        <dsp:cNvSpPr/>
      </dsp:nvSpPr>
      <dsp:spPr>
        <a:xfrm>
          <a:off x="1706701" y="2025746"/>
          <a:ext cx="812904" cy="8129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2D5D28-1240-4006-BE24-C2FC79B3DB85}">
      <dsp:nvSpPr>
        <dsp:cNvPr id="0" name=""/>
        <dsp:cNvSpPr/>
      </dsp:nvSpPr>
      <dsp:spPr>
        <a:xfrm>
          <a:off x="2720997" y="173569"/>
          <a:ext cx="2322583" cy="173375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None/>
          </a:pPr>
          <a:r>
            <a:rPr lang="en-US" sz="1050" kern="1200" dirty="0">
              <a:latin typeface="Roboto" panose="02000000000000000000" pitchFamily="2" charset="0"/>
              <a:ea typeface="Roboto" panose="02000000000000000000" pitchFamily="2" charset="0"/>
            </a:rPr>
            <a:t>  We recognize the critical importance of other members of our department and of those outside our department with whom we work – we all have a role to play on the team. We commit to cultivating a positive, collaborative, service and solutions-oriented environment by working together.</a:t>
          </a:r>
        </a:p>
      </dsp:txBody>
      <dsp:txXfrm>
        <a:off x="2761621" y="214193"/>
        <a:ext cx="2241335" cy="1693135"/>
      </dsp:txXfrm>
    </dsp:sp>
    <dsp:sp modelId="{7AD8647B-4627-45BB-85EF-87B734F8A09A}">
      <dsp:nvSpPr>
        <dsp:cNvPr id="0" name=""/>
        <dsp:cNvSpPr/>
      </dsp:nvSpPr>
      <dsp:spPr>
        <a:xfrm>
          <a:off x="2720997" y="1907328"/>
          <a:ext cx="2322583" cy="7455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Roboto" panose="02000000000000000000" pitchFamily="2" charset="0"/>
              <a:ea typeface="Roboto" panose="02000000000000000000" pitchFamily="2" charset="0"/>
            </a:rPr>
            <a:t>TEAMWORK</a:t>
          </a:r>
        </a:p>
      </dsp:txBody>
      <dsp:txXfrm>
        <a:off x="2720997" y="1907328"/>
        <a:ext cx="1635621" cy="745516"/>
      </dsp:txXfrm>
    </dsp:sp>
    <dsp:sp modelId="{621F9518-01E0-4268-9CBF-7CCEFE73F001}">
      <dsp:nvSpPr>
        <dsp:cNvPr id="0" name=""/>
        <dsp:cNvSpPr/>
      </dsp:nvSpPr>
      <dsp:spPr>
        <a:xfrm>
          <a:off x="4422321" y="2025746"/>
          <a:ext cx="812904" cy="8129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9C3272-97E8-40CC-A791-915C9A281A4D}">
      <dsp:nvSpPr>
        <dsp:cNvPr id="0" name=""/>
        <dsp:cNvSpPr/>
      </dsp:nvSpPr>
      <dsp:spPr>
        <a:xfrm>
          <a:off x="5447069" y="131733"/>
          <a:ext cx="2322583" cy="173375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None/>
          </a:pPr>
          <a:r>
            <a:rPr lang="en-US" sz="1000" kern="1200" dirty="0">
              <a:latin typeface="Roboto" panose="02000000000000000000" pitchFamily="2" charset="0"/>
              <a:ea typeface="Roboto" panose="02000000000000000000" pitchFamily="2" charset="0"/>
            </a:rPr>
            <a:t>  We recognize that we must speak and act within certain bounds, that in order to be effective as a team we must focus on doing our best in our role on the team. We commit to working diligently within the bounds of our roles, being mindful not to attempt to take on inappropriate roles or to judge or undermine those in other roles.</a:t>
          </a:r>
        </a:p>
      </dsp:txBody>
      <dsp:txXfrm>
        <a:off x="5487693" y="172357"/>
        <a:ext cx="2241335" cy="1693135"/>
      </dsp:txXfrm>
    </dsp:sp>
    <dsp:sp modelId="{020BEF79-2567-40C7-BF33-1FD3A314088A}">
      <dsp:nvSpPr>
        <dsp:cNvPr id="0" name=""/>
        <dsp:cNvSpPr/>
      </dsp:nvSpPr>
      <dsp:spPr>
        <a:xfrm>
          <a:off x="5436617" y="1907328"/>
          <a:ext cx="2322583" cy="7455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Roboto" panose="02000000000000000000" pitchFamily="2" charset="0"/>
              <a:ea typeface="Roboto" panose="02000000000000000000" pitchFamily="2" charset="0"/>
            </a:rPr>
            <a:t>BOUNDARIES</a:t>
          </a:r>
        </a:p>
      </dsp:txBody>
      <dsp:txXfrm>
        <a:off x="5436617" y="1907328"/>
        <a:ext cx="1635621" cy="745516"/>
      </dsp:txXfrm>
    </dsp:sp>
    <dsp:sp modelId="{0E6A64A4-1498-40BE-9335-47A06E9980CB}">
      <dsp:nvSpPr>
        <dsp:cNvPr id="0" name=""/>
        <dsp:cNvSpPr/>
      </dsp:nvSpPr>
      <dsp:spPr>
        <a:xfrm>
          <a:off x="7137941" y="2025746"/>
          <a:ext cx="812904" cy="8129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C4742-78E2-408D-9385-6B19D52AB9F2}">
      <dsp:nvSpPr>
        <dsp:cNvPr id="0" name=""/>
        <dsp:cNvSpPr/>
      </dsp:nvSpPr>
      <dsp:spPr>
        <a:xfrm>
          <a:off x="0" y="0"/>
          <a:ext cx="10954733" cy="43173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Morgue Operations</a:t>
          </a:r>
        </a:p>
      </dsp:txBody>
      <dsp:txXfrm>
        <a:off x="21075" y="21075"/>
        <a:ext cx="10912583" cy="389580"/>
      </dsp:txXfrm>
    </dsp:sp>
    <dsp:sp modelId="{68B9222D-3688-4DCC-9209-488B0C2A6133}">
      <dsp:nvSpPr>
        <dsp:cNvPr id="0" name=""/>
        <dsp:cNvSpPr/>
      </dsp:nvSpPr>
      <dsp:spPr>
        <a:xfrm>
          <a:off x="0" y="473762"/>
          <a:ext cx="10954733"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1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latin typeface="Roboto" panose="02000000000000000000" pitchFamily="2" charset="0"/>
              <a:ea typeface="Roboto" panose="02000000000000000000" pitchFamily="2" charset="0"/>
            </a:rPr>
            <a:t>The Morgue Operations Section is staffed by Morgue Operations Assistants, who coordinate the admission and release of decedents and ensure accurate information is entered into CME on reports of death for investigative follow-up. The Morgue Operations Office is staffed 24/7.</a:t>
          </a:r>
        </a:p>
      </dsp:txBody>
      <dsp:txXfrm>
        <a:off x="0" y="473762"/>
        <a:ext cx="10954733" cy="633420"/>
      </dsp:txXfrm>
    </dsp:sp>
    <dsp:sp modelId="{29118AA4-D842-4950-A30F-05F2EEAF6B9E}">
      <dsp:nvSpPr>
        <dsp:cNvPr id="0" name=""/>
        <dsp:cNvSpPr/>
      </dsp:nvSpPr>
      <dsp:spPr>
        <a:xfrm>
          <a:off x="0" y="1107182"/>
          <a:ext cx="10954733" cy="43173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Investigations</a:t>
          </a:r>
        </a:p>
      </dsp:txBody>
      <dsp:txXfrm>
        <a:off x="21075" y="1128257"/>
        <a:ext cx="10912583" cy="389580"/>
      </dsp:txXfrm>
    </dsp:sp>
    <dsp:sp modelId="{C3C4514D-ABBD-4549-BCB1-E22B07B4592F}">
      <dsp:nvSpPr>
        <dsp:cNvPr id="0" name=""/>
        <dsp:cNvSpPr/>
      </dsp:nvSpPr>
      <dsp:spPr>
        <a:xfrm>
          <a:off x="0" y="1538912"/>
          <a:ext cx="10954733"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13"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solidFill>
                <a:schemeClr val="bg1"/>
              </a:solidFill>
              <a:latin typeface="Roboto" panose="02000000000000000000" pitchFamily="2" charset="0"/>
              <a:ea typeface="Roboto" panose="02000000000000000000" pitchFamily="2" charset="0"/>
            </a:rPr>
            <a:t>The Medicolegal Death Investigators (MDIs), MDI Trainer and MDI Supervisors in our Investigations section are responsible for obtaining information and evidence pertinent to the pathologist’s examination, both at the scene and through follow-up contact with family, medical and law enforcement personnel. Investigations is staffed 24/7. All of our MDIs are required to be certified by the American Board of Medicolegal Death Investigators (ABMDI) by 18 months post hire.</a:t>
          </a:r>
        </a:p>
        <a:p>
          <a:pPr marL="114300" lvl="1" indent="-114300" algn="l" defTabSz="622300">
            <a:lnSpc>
              <a:spcPct val="90000"/>
            </a:lnSpc>
            <a:spcBef>
              <a:spcPct val="0"/>
            </a:spcBef>
            <a:spcAft>
              <a:spcPct val="20000"/>
            </a:spcAft>
            <a:buChar char="•"/>
          </a:pPr>
          <a:r>
            <a:rPr lang="en-US" sz="1400" kern="1200" dirty="0">
              <a:solidFill>
                <a:schemeClr val="bg1"/>
              </a:solidFill>
              <a:latin typeface="Roboto" panose="02000000000000000000" pitchFamily="2" charset="0"/>
              <a:ea typeface="Roboto" panose="02000000000000000000" pitchFamily="2" charset="0"/>
            </a:rPr>
            <a:t>The Identification Coordinator works closely with stakeholders to provide resources, handle escalated concerns, and work on unidentified cases.</a:t>
          </a:r>
        </a:p>
      </dsp:txBody>
      <dsp:txXfrm>
        <a:off x="0" y="1538912"/>
        <a:ext cx="10954733" cy="1266840"/>
      </dsp:txXfrm>
    </dsp:sp>
    <dsp:sp modelId="{C47FE03B-90C5-46CB-8FFC-9FE3DEEDC083}">
      <dsp:nvSpPr>
        <dsp:cNvPr id="0" name=""/>
        <dsp:cNvSpPr/>
      </dsp:nvSpPr>
      <dsp:spPr>
        <a:xfrm>
          <a:off x="0" y="2805752"/>
          <a:ext cx="10954733" cy="43173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latin typeface="Roboto" panose="02000000000000000000" pitchFamily="2" charset="0"/>
              <a:ea typeface="Roboto" panose="02000000000000000000" pitchFamily="2" charset="0"/>
            </a:rPr>
            <a:t>Examinations</a:t>
          </a:r>
          <a:endParaRPr lang="en-US" sz="1800" kern="1200" dirty="0">
            <a:latin typeface="Roboto" panose="02000000000000000000" pitchFamily="2" charset="0"/>
            <a:ea typeface="Roboto" panose="02000000000000000000" pitchFamily="2" charset="0"/>
          </a:endParaRPr>
        </a:p>
      </dsp:txBody>
      <dsp:txXfrm>
        <a:off x="21075" y="2826827"/>
        <a:ext cx="10912583" cy="389580"/>
      </dsp:txXfrm>
    </dsp:sp>
    <dsp:sp modelId="{467053F2-4B4B-4273-A5B3-34F315F26371}">
      <dsp:nvSpPr>
        <dsp:cNvPr id="0" name=""/>
        <dsp:cNvSpPr/>
      </dsp:nvSpPr>
      <dsp:spPr>
        <a:xfrm>
          <a:off x="0" y="3237482"/>
          <a:ext cx="1095473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1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0" kern="1200" dirty="0">
              <a:solidFill>
                <a:schemeClr val="bg1"/>
              </a:solidFill>
              <a:latin typeface="Roboto" panose="02000000000000000000" pitchFamily="2" charset="0"/>
              <a:ea typeface="Roboto" panose="02000000000000000000" pitchFamily="2" charset="0"/>
            </a:rPr>
            <a:t>The </a:t>
          </a:r>
          <a:r>
            <a:rPr lang="en-US" sz="1400" b="0" i="0" kern="1200" baseline="0" dirty="0">
              <a:solidFill>
                <a:schemeClr val="bg1"/>
              </a:solidFill>
              <a:latin typeface="Roboto" panose="02000000000000000000" pitchFamily="2" charset="0"/>
              <a:ea typeface="Roboto" panose="02000000000000000000" pitchFamily="2" charset="0"/>
            </a:rPr>
            <a:t>Forensic Technicians assist the MEs in conducting postmortem examinations, take radiographs, and maintain the morgue.</a:t>
          </a:r>
          <a:endParaRPr lang="en-US" sz="1400" i="0" kern="1200" dirty="0">
            <a:solidFill>
              <a:schemeClr val="bg1"/>
            </a:solidFill>
            <a:latin typeface="Roboto" panose="02000000000000000000" pitchFamily="2" charset="0"/>
            <a:ea typeface="Roboto" panose="02000000000000000000" pitchFamily="2" charset="0"/>
          </a:endParaRPr>
        </a:p>
      </dsp:txBody>
      <dsp:txXfrm>
        <a:off x="0" y="3237482"/>
        <a:ext cx="10954733" cy="298080"/>
      </dsp:txXfrm>
    </dsp:sp>
    <dsp:sp modelId="{A55300D8-3F61-4200-8A82-AB94BA5014CC}">
      <dsp:nvSpPr>
        <dsp:cNvPr id="0" name=""/>
        <dsp:cNvSpPr/>
      </dsp:nvSpPr>
      <dsp:spPr>
        <a:xfrm>
          <a:off x="0" y="3535562"/>
          <a:ext cx="10954733" cy="43173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Photography</a:t>
          </a:r>
        </a:p>
      </dsp:txBody>
      <dsp:txXfrm>
        <a:off x="21075" y="3556637"/>
        <a:ext cx="10912583" cy="389580"/>
      </dsp:txXfrm>
    </dsp:sp>
    <dsp:sp modelId="{3D1689B4-0F35-478E-B229-6AEF3B1379E6}">
      <dsp:nvSpPr>
        <dsp:cNvPr id="0" name=""/>
        <dsp:cNvSpPr/>
      </dsp:nvSpPr>
      <dsp:spPr>
        <a:xfrm>
          <a:off x="0" y="3967292"/>
          <a:ext cx="10954733"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1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latin typeface="Roboto" panose="02000000000000000000" pitchFamily="2" charset="0"/>
              <a:ea typeface="Roboto" panose="02000000000000000000" pitchFamily="2" charset="0"/>
            </a:rPr>
            <a:t>The Forensic Photographers capture digital images during the postmortem examination and provide training to other staff who use photography.</a:t>
          </a:r>
        </a:p>
      </dsp:txBody>
      <dsp:txXfrm>
        <a:off x="0" y="3967292"/>
        <a:ext cx="10954733" cy="437805"/>
      </dsp:txXfrm>
    </dsp:sp>
    <dsp:sp modelId="{673F744A-728A-44B7-B42E-B0F5C8CDC370}">
      <dsp:nvSpPr>
        <dsp:cNvPr id="0" name=""/>
        <dsp:cNvSpPr/>
      </dsp:nvSpPr>
      <dsp:spPr>
        <a:xfrm>
          <a:off x="0" y="4447130"/>
          <a:ext cx="10954733" cy="431730"/>
        </a:xfrm>
        <a:prstGeom prst="roundRect">
          <a:avLst/>
        </a:prstGeom>
        <a:solidFill>
          <a:schemeClr val="accent6">
            <a:lumMod val="5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Laboratory</a:t>
          </a:r>
        </a:p>
      </dsp:txBody>
      <dsp:txXfrm>
        <a:off x="21075" y="4468205"/>
        <a:ext cx="10912583"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9A555-0831-441F-BB04-A9E0A29E7695}">
      <dsp:nvSpPr>
        <dsp:cNvPr id="0" name=""/>
        <dsp:cNvSpPr/>
      </dsp:nvSpPr>
      <dsp:spPr>
        <a:xfrm rot="5400000">
          <a:off x="6631190" y="-2582836"/>
          <a:ext cx="1373146" cy="6887306"/>
        </a:xfrm>
        <a:prstGeom prst="round2SameRect">
          <a:avLst/>
        </a:prstGeom>
        <a:solidFill>
          <a:schemeClr val="accent6">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b="1" kern="1200" dirty="0">
              <a:solidFill>
                <a:schemeClr val="bg1"/>
              </a:solidFill>
              <a:latin typeface="Roboto" panose="02000000000000000000" pitchFamily="2" charset="0"/>
              <a:ea typeface="Roboto" panose="02000000000000000000" pitchFamily="2" charset="0"/>
            </a:rPr>
            <a:t>The OME has 19 board certified or eligible Medical Examiners who are responsible for the medicolegal death investigations of Maricopa County by conducting autopsies, writing comprehensive reports, and, at times, testifying in court on findings.</a:t>
          </a:r>
        </a:p>
        <a:p>
          <a:pPr marL="114300" lvl="1" indent="-114300" algn="l" defTabSz="533400">
            <a:lnSpc>
              <a:spcPct val="100000"/>
            </a:lnSpc>
            <a:spcBef>
              <a:spcPct val="0"/>
            </a:spcBef>
            <a:spcAft>
              <a:spcPct val="15000"/>
            </a:spcAft>
            <a:buChar char="•"/>
          </a:pPr>
          <a:r>
            <a:rPr lang="en-US" sz="1200" b="1" kern="1200" dirty="0">
              <a:solidFill>
                <a:schemeClr val="bg1"/>
              </a:solidFill>
              <a:latin typeface="Roboto" panose="02000000000000000000" pitchFamily="2" charset="0"/>
              <a:ea typeface="Roboto" panose="02000000000000000000" pitchFamily="2" charset="0"/>
            </a:rPr>
            <a:t>The OME also has two Forensic Specialists, including our Forensic Anthropologist, who is responsible for specialized skeletal examinations, and our Forensic Odontologist, who is responsible for specialized dental examinations.  Both roles assist Medical Examiners in the death investigation and identification process.</a:t>
          </a:r>
        </a:p>
      </dsp:txBody>
      <dsp:txXfrm rot="-5400000">
        <a:off x="3874111" y="241274"/>
        <a:ext cx="6820275" cy="1239084"/>
      </dsp:txXfrm>
    </dsp:sp>
    <dsp:sp modelId="{89F0989C-CA73-41FA-84F4-0FC0A3D9E401}">
      <dsp:nvSpPr>
        <dsp:cNvPr id="0" name=""/>
        <dsp:cNvSpPr/>
      </dsp:nvSpPr>
      <dsp:spPr>
        <a:xfrm>
          <a:off x="0" y="2600"/>
          <a:ext cx="3874110" cy="1716432"/>
        </a:xfrm>
        <a:prstGeom prst="roundRect">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Roboto" panose="02000000000000000000" pitchFamily="2" charset="0"/>
              <a:ea typeface="Roboto" panose="02000000000000000000" pitchFamily="2" charset="0"/>
            </a:rPr>
            <a:t>Medical Staff</a:t>
          </a:r>
        </a:p>
      </dsp:txBody>
      <dsp:txXfrm>
        <a:off x="83789" y="86389"/>
        <a:ext cx="3706532" cy="1548854"/>
      </dsp:txXfrm>
    </dsp:sp>
    <dsp:sp modelId="{A13DF665-2B48-480D-858D-469756C2CC2D}">
      <dsp:nvSpPr>
        <dsp:cNvPr id="0" name=""/>
        <dsp:cNvSpPr/>
      </dsp:nvSpPr>
      <dsp:spPr>
        <a:xfrm rot="5400000">
          <a:off x="6631190" y="-780581"/>
          <a:ext cx="1373146" cy="6887306"/>
        </a:xfrm>
        <a:prstGeom prst="round2SameRect">
          <a:avLst/>
        </a:prstGeom>
        <a:solidFill>
          <a:schemeClr val="accent6">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ct val="15000"/>
            </a:spcAft>
            <a:buChar char="•"/>
          </a:pPr>
          <a:r>
            <a:rPr lang="en-US" sz="1400" b="1" kern="1200" dirty="0">
              <a:solidFill>
                <a:schemeClr val="bg1"/>
              </a:solidFill>
              <a:latin typeface="Roboto" panose="02000000000000000000" pitchFamily="2" charset="0"/>
              <a:ea typeface="Roboto" panose="02000000000000000000" pitchFamily="2" charset="0"/>
            </a:rPr>
            <a:t>This section encompasses our </a:t>
          </a:r>
          <a:r>
            <a:rPr lang="en-US" sz="1400" b="1" kern="1200" dirty="0" err="1">
              <a:solidFill>
                <a:schemeClr val="bg1"/>
              </a:solidFill>
              <a:latin typeface="Roboto" panose="02000000000000000000" pitchFamily="2" charset="0"/>
              <a:ea typeface="Roboto" panose="02000000000000000000" pitchFamily="2" charset="0"/>
            </a:rPr>
            <a:t>Histotechnician</a:t>
          </a:r>
          <a:r>
            <a:rPr lang="en-US" sz="1400" b="1" kern="1200" dirty="0">
              <a:solidFill>
                <a:schemeClr val="bg1"/>
              </a:solidFill>
              <a:latin typeface="Roboto" panose="02000000000000000000" pitchFamily="2" charset="0"/>
              <a:ea typeface="Roboto" panose="02000000000000000000" pitchFamily="2" charset="0"/>
            </a:rPr>
            <a:t> and Accessioning Technician roles who are responsible for sending out samples for toxicology testing on various specimens and producing slides/stains for the Medical Examiner to read.</a:t>
          </a:r>
        </a:p>
      </dsp:txBody>
      <dsp:txXfrm rot="-5400000">
        <a:off x="3874111" y="2043529"/>
        <a:ext cx="6820275" cy="1239084"/>
      </dsp:txXfrm>
    </dsp:sp>
    <dsp:sp modelId="{C4DBD512-D8E8-4514-AADF-FD0AC1FFDBC4}">
      <dsp:nvSpPr>
        <dsp:cNvPr id="0" name=""/>
        <dsp:cNvSpPr/>
      </dsp:nvSpPr>
      <dsp:spPr>
        <a:xfrm>
          <a:off x="14118" y="1800134"/>
          <a:ext cx="3874110" cy="1716432"/>
        </a:xfrm>
        <a:prstGeom prst="roundRect">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Roboto" panose="02000000000000000000" pitchFamily="2" charset="0"/>
              <a:ea typeface="Roboto" panose="02000000000000000000" pitchFamily="2" charset="0"/>
            </a:rPr>
            <a:t>Laboratory</a:t>
          </a:r>
          <a:endParaRPr lang="en-US" sz="4400" b="1" kern="1200" dirty="0">
            <a:latin typeface="Roboto" panose="02000000000000000000" pitchFamily="2" charset="0"/>
            <a:ea typeface="Roboto" panose="02000000000000000000" pitchFamily="2" charset="0"/>
          </a:endParaRPr>
        </a:p>
      </dsp:txBody>
      <dsp:txXfrm>
        <a:off x="97907" y="1883923"/>
        <a:ext cx="3706532" cy="1548854"/>
      </dsp:txXfrm>
    </dsp:sp>
    <dsp:sp modelId="{2357DDC5-9F8A-43E9-9B97-6D3D7DC84591}">
      <dsp:nvSpPr>
        <dsp:cNvPr id="0" name=""/>
        <dsp:cNvSpPr/>
      </dsp:nvSpPr>
      <dsp:spPr>
        <a:xfrm rot="5400000">
          <a:off x="6631190" y="1021672"/>
          <a:ext cx="1373146" cy="6887306"/>
        </a:xfrm>
        <a:prstGeom prst="round2SameRect">
          <a:avLst/>
        </a:prstGeom>
        <a:solidFill>
          <a:schemeClr val="accent6">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ct val="15000"/>
            </a:spcAft>
            <a:buChar char="•"/>
          </a:pPr>
          <a:r>
            <a:rPr lang="en-US" sz="1200" b="1" kern="1200" dirty="0">
              <a:solidFill>
                <a:schemeClr val="bg1"/>
              </a:solidFill>
              <a:latin typeface="Roboto" panose="02000000000000000000" pitchFamily="2" charset="0"/>
              <a:ea typeface="Roboto" panose="02000000000000000000" pitchFamily="2" charset="0"/>
            </a:rPr>
            <a:t>These sections include our Administrative Director, Administrative Services Manager, Business Systems Analyst, Fellowship Program Coordinator, Procurement Specialist, and Front Office Staff who are responsible for the business operations of the department including managing finances, records, and customer services.  The Family Advocate is a point of contact for families that handles escalated concerns and provides various grief resources.</a:t>
          </a:r>
        </a:p>
      </dsp:txBody>
      <dsp:txXfrm rot="-5400000">
        <a:off x="3874111" y="3845783"/>
        <a:ext cx="6820275" cy="1239084"/>
      </dsp:txXfrm>
    </dsp:sp>
    <dsp:sp modelId="{3C7E6780-F983-4995-894A-873FF9BA3464}">
      <dsp:nvSpPr>
        <dsp:cNvPr id="0" name=""/>
        <dsp:cNvSpPr/>
      </dsp:nvSpPr>
      <dsp:spPr>
        <a:xfrm>
          <a:off x="30028" y="3609710"/>
          <a:ext cx="3874110" cy="1716432"/>
        </a:xfrm>
        <a:prstGeom prst="roundRect">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rPr>
            <a:t>Administration and Support</a:t>
          </a:r>
        </a:p>
      </dsp:txBody>
      <dsp:txXfrm>
        <a:off x="113817" y="3693499"/>
        <a:ext cx="3706532" cy="1548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8F17D-05A6-4C05-8004-2108166449E7}">
      <dsp:nvSpPr>
        <dsp:cNvPr id="0" name=""/>
        <dsp:cNvSpPr/>
      </dsp:nvSpPr>
      <dsp:spPr>
        <a:xfrm>
          <a:off x="41" y="28905"/>
          <a:ext cx="3986897" cy="1267200"/>
        </a:xfrm>
        <a:prstGeom prst="rect">
          <a:avLst/>
        </a:prstGeom>
        <a:solidFill>
          <a:schemeClr val="accent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00000"/>
            </a:lnSpc>
            <a:spcBef>
              <a:spcPct val="0"/>
            </a:spcBef>
            <a:spcAft>
              <a:spcPct val="35000"/>
            </a:spcAft>
            <a:buNone/>
          </a:pPr>
          <a:r>
            <a:rPr lang="en-US" sz="4000" b="1" kern="1200" dirty="0" err="1">
              <a:latin typeface="Roboto" panose="02000000000000000000" pitchFamily="2" charset="0"/>
              <a:ea typeface="Roboto" panose="02000000000000000000" pitchFamily="2" charset="0"/>
            </a:rPr>
            <a:t>Breakrooms</a:t>
          </a:r>
          <a:endParaRPr lang="en-US" sz="5800" b="1" kern="1200" dirty="0">
            <a:latin typeface="Roboto" panose="02000000000000000000" pitchFamily="2" charset="0"/>
            <a:ea typeface="Roboto" panose="02000000000000000000" pitchFamily="2" charset="0"/>
          </a:endParaRPr>
        </a:p>
      </dsp:txBody>
      <dsp:txXfrm>
        <a:off x="41" y="28905"/>
        <a:ext cx="3986897" cy="1267200"/>
      </dsp:txXfrm>
    </dsp:sp>
    <dsp:sp modelId="{CA5AA66E-E8D3-4F35-9DC0-30A6D6CC09A0}">
      <dsp:nvSpPr>
        <dsp:cNvPr id="0" name=""/>
        <dsp:cNvSpPr/>
      </dsp:nvSpPr>
      <dsp:spPr>
        <a:xfrm>
          <a:off x="41" y="1296105"/>
          <a:ext cx="3986897" cy="2717550"/>
        </a:xfrm>
        <a:prstGeom prst="rect">
          <a:avLst/>
        </a:prstGeom>
        <a:solidFill>
          <a:schemeClr val="accent6">
            <a:lumMod val="50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chemeClr val="bg1"/>
              </a:solidFill>
              <a:latin typeface="Roboto" panose="02000000000000000000" pitchFamily="2" charset="0"/>
              <a:ea typeface="Roboto" panose="02000000000000000000" pitchFamily="2" charset="0"/>
              <a:cs typeface="Poppins" panose="00000500000000000000" pitchFamily="2" charset="0"/>
            </a:rPr>
            <a:t>The OME has three employee breakrooms, one on each floor.  Each breakroom has a refrigerator, microwaves and a coffee maker. </a:t>
          </a:r>
          <a:endParaRPr lang="en-US" sz="1200" kern="1200" dirty="0">
            <a:latin typeface="Roboto" panose="02000000000000000000" pitchFamily="2" charset="0"/>
            <a:ea typeface="Roboto" panose="02000000000000000000" pitchFamily="2" charset="0"/>
            <a:cs typeface="Poppins" panose="00000500000000000000" pitchFamily="2" charset="0"/>
          </a:endParaRPr>
        </a:p>
        <a:p>
          <a:pPr marL="171450" lvl="1" indent="-171450" algn="l" defTabSz="711200">
            <a:lnSpc>
              <a:spcPct val="100000"/>
            </a:lnSpc>
            <a:spcBef>
              <a:spcPct val="0"/>
            </a:spcBef>
            <a:spcAft>
              <a:spcPct val="15000"/>
            </a:spcAft>
            <a:buChar char="•"/>
          </a:pPr>
          <a:endParaRPr lang="en-US" sz="1600" b="0" kern="12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171450" lvl="1" indent="-171450" algn="l" defTabSz="711200">
            <a:lnSpc>
              <a:spcPct val="100000"/>
            </a:lnSpc>
            <a:spcBef>
              <a:spcPct val="0"/>
            </a:spcBef>
            <a:spcAft>
              <a:spcPct val="15000"/>
            </a:spcAft>
            <a:buChar char="•"/>
          </a:pPr>
          <a:r>
            <a:rPr lang="en-US" sz="1600" b="0" kern="1200" dirty="0">
              <a:solidFill>
                <a:schemeClr val="bg1"/>
              </a:solidFill>
              <a:latin typeface="Roboto" panose="02000000000000000000" pitchFamily="2" charset="0"/>
              <a:ea typeface="Roboto" panose="02000000000000000000" pitchFamily="2" charset="0"/>
              <a:cs typeface="Poppins" panose="00000500000000000000" pitchFamily="2" charset="0"/>
            </a:rPr>
            <a:t>In addition to the breakrooms, employees are welcome to eat outside in the main courtyard or in the outdoor patio area to the east of the building.</a:t>
          </a:r>
        </a:p>
      </dsp:txBody>
      <dsp:txXfrm>
        <a:off x="41" y="1296105"/>
        <a:ext cx="3986897" cy="2717550"/>
      </dsp:txXfrm>
    </dsp:sp>
    <dsp:sp modelId="{30601C64-BA33-4993-BA59-9E6DABB8F56D}">
      <dsp:nvSpPr>
        <dsp:cNvPr id="0" name=""/>
        <dsp:cNvSpPr/>
      </dsp:nvSpPr>
      <dsp:spPr>
        <a:xfrm>
          <a:off x="4545104" y="28905"/>
          <a:ext cx="3986897" cy="1267200"/>
        </a:xfrm>
        <a:prstGeom prst="rect">
          <a:avLst/>
        </a:prstGeom>
        <a:solidFill>
          <a:schemeClr val="accent2"/>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00000"/>
            </a:lnSpc>
            <a:spcBef>
              <a:spcPct val="0"/>
            </a:spcBef>
            <a:spcAft>
              <a:spcPct val="35000"/>
            </a:spcAft>
            <a:buNone/>
          </a:pPr>
          <a:r>
            <a:rPr lang="en-US" sz="4000" b="1" kern="1200" dirty="0">
              <a:latin typeface="Roboto" panose="02000000000000000000" pitchFamily="2" charset="0"/>
              <a:ea typeface="Roboto" panose="02000000000000000000" pitchFamily="2" charset="0"/>
            </a:rPr>
            <a:t>Restrooms</a:t>
          </a:r>
          <a:endParaRPr lang="en-US" sz="5800" b="1" kern="1200" dirty="0">
            <a:latin typeface="Roboto" panose="02000000000000000000" pitchFamily="2" charset="0"/>
            <a:ea typeface="Roboto" panose="02000000000000000000" pitchFamily="2" charset="0"/>
          </a:endParaRPr>
        </a:p>
      </dsp:txBody>
      <dsp:txXfrm>
        <a:off x="4545104" y="28905"/>
        <a:ext cx="3986897" cy="1267200"/>
      </dsp:txXfrm>
    </dsp:sp>
    <dsp:sp modelId="{B237E2AD-B2BC-49F6-A15D-098253F49528}">
      <dsp:nvSpPr>
        <dsp:cNvPr id="0" name=""/>
        <dsp:cNvSpPr/>
      </dsp:nvSpPr>
      <dsp:spPr>
        <a:xfrm>
          <a:off x="4545145" y="1281023"/>
          <a:ext cx="3986897" cy="2717550"/>
        </a:xfrm>
        <a:prstGeom prst="rect">
          <a:avLst/>
        </a:prstGeom>
        <a:solidFill>
          <a:schemeClr val="accent6">
            <a:lumMod val="50000"/>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Roboto" panose="02000000000000000000" pitchFamily="2" charset="0"/>
              <a:ea typeface="Roboto" panose="02000000000000000000" pitchFamily="2" charset="0"/>
            </a:rPr>
            <a:t>Restrooms are located on each floor of the facility. There is one restroom to the left of the lobby entrance, one near the Forensic Technician offices, one in the basement near the rear Morgue Operations offices, and one upstairs by the Lab.</a:t>
          </a:r>
          <a:endParaRPr lang="en-US" sz="1200" kern="1200" dirty="0">
            <a:latin typeface="Roboto" panose="02000000000000000000" pitchFamily="2" charset="0"/>
            <a:ea typeface="Roboto" panose="02000000000000000000" pitchFamily="2" charset="0"/>
          </a:endParaRPr>
        </a:p>
        <a:p>
          <a:pPr marL="114300" lvl="1" indent="-114300" algn="l" defTabSz="533400">
            <a:lnSpc>
              <a:spcPct val="90000"/>
            </a:lnSpc>
            <a:spcBef>
              <a:spcPct val="0"/>
            </a:spcBef>
            <a:spcAft>
              <a:spcPct val="15000"/>
            </a:spcAft>
            <a:buChar char="•"/>
          </a:pPr>
          <a:endParaRPr lang="en-US" sz="1200" kern="1200" dirty="0">
            <a:latin typeface="Roboto" panose="02000000000000000000" pitchFamily="2" charset="0"/>
            <a:ea typeface="Roboto" panose="02000000000000000000" pitchFamily="2" charset="0"/>
          </a:endParaRPr>
        </a:p>
        <a:p>
          <a:pPr marL="171450" lvl="1" indent="-171450" algn="l" defTabSz="711200">
            <a:lnSpc>
              <a:spcPct val="100000"/>
            </a:lnSpc>
            <a:spcBef>
              <a:spcPct val="0"/>
            </a:spcBef>
            <a:spcAft>
              <a:spcPct val="15000"/>
            </a:spcAft>
            <a:buChar char="•"/>
          </a:pPr>
          <a:r>
            <a:rPr lang="en-US" sz="1600" kern="1200" dirty="0">
              <a:solidFill>
                <a:schemeClr val="bg1"/>
              </a:solidFill>
              <a:latin typeface="Roboto" panose="02000000000000000000" pitchFamily="2" charset="0"/>
              <a:ea typeface="Roboto" panose="02000000000000000000" pitchFamily="2" charset="0"/>
            </a:rPr>
            <a:t>There are also restrooms in the Investigations area in the building on the other side of the parking garage. </a:t>
          </a:r>
        </a:p>
      </dsp:txBody>
      <dsp:txXfrm>
        <a:off x="4545145" y="1281023"/>
        <a:ext cx="3986897" cy="2717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7C9EA-A2C3-4E86-B6CC-789765DD9726}">
      <dsp:nvSpPr>
        <dsp:cNvPr id="0" name=""/>
        <dsp:cNvSpPr/>
      </dsp:nvSpPr>
      <dsp:spPr>
        <a:xfrm>
          <a:off x="0" y="0"/>
          <a:ext cx="10978298" cy="1179360"/>
        </a:xfrm>
        <a:prstGeom prst="round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In the course of work, it may be necessary to reach an employee by calling their cell or home phone numbers.  For these reasons, this contact information is stored on SharePoint under the Office of the Medical Examiner tab, Shared Documents “OME Internal Phone List”.  Please obtain guidance from your supervisor on contact procedures for personal phone numbers.</a:t>
          </a:r>
        </a:p>
      </dsp:txBody>
      <dsp:txXfrm>
        <a:off x="57572" y="57572"/>
        <a:ext cx="10863154" cy="1064216"/>
      </dsp:txXfrm>
    </dsp:sp>
    <dsp:sp modelId="{69925142-1BB0-45E4-9A56-B018E43AC3E2}">
      <dsp:nvSpPr>
        <dsp:cNvPr id="0" name=""/>
        <dsp:cNvSpPr/>
      </dsp:nvSpPr>
      <dsp:spPr>
        <a:xfrm>
          <a:off x="0" y="1351477"/>
          <a:ext cx="10978298" cy="1179360"/>
        </a:xfrm>
        <a:prstGeom prst="round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Volunteers/interns are not to give out an employee’s personal cell or home phone number under any circumstances.  All requests for personal information about an employee should be referred to the HR Business Partner.</a:t>
          </a:r>
        </a:p>
      </dsp:txBody>
      <dsp:txXfrm>
        <a:off x="57572" y="1409049"/>
        <a:ext cx="10863154" cy="1064216"/>
      </dsp:txXfrm>
    </dsp:sp>
    <dsp:sp modelId="{2948ED37-8280-4BC8-83F9-85000EEFF7C8}">
      <dsp:nvSpPr>
        <dsp:cNvPr id="0" name=""/>
        <dsp:cNvSpPr/>
      </dsp:nvSpPr>
      <dsp:spPr>
        <a:xfrm>
          <a:off x="0" y="2712277"/>
          <a:ext cx="10978298" cy="1179360"/>
        </a:xfrm>
        <a:prstGeom prst="round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The OME Internal Phone List also contains the OME backline number, which can be used in the event staff needs to bypass the phone tree system and reach an OME staff member immediately. This phone number cannot be shared with anyone outside of the OME, including law enforcement, funeral home employees, and other stakeholders.</a:t>
          </a:r>
        </a:p>
      </dsp:txBody>
      <dsp:txXfrm>
        <a:off x="57572" y="2769849"/>
        <a:ext cx="10863154" cy="1064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B1C60-33CD-4BCD-AC10-433A8A8E6282}">
      <dsp:nvSpPr>
        <dsp:cNvPr id="0" name=""/>
        <dsp:cNvSpPr/>
      </dsp:nvSpPr>
      <dsp:spPr>
        <a:xfrm>
          <a:off x="197167" y="3105"/>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We understand you are passionate about our mission, so we want to give you some guidelines for when speaking to the public about our profession and the OME. </a:t>
          </a:r>
        </a:p>
      </dsp:txBody>
      <dsp:txXfrm>
        <a:off x="197167" y="3105"/>
        <a:ext cx="3162895" cy="1897737"/>
      </dsp:txXfrm>
    </dsp:sp>
    <dsp:sp modelId="{B37C92BD-AE6C-4E50-B5E8-2EEF2C855ABF}">
      <dsp:nvSpPr>
        <dsp:cNvPr id="0" name=""/>
        <dsp:cNvSpPr/>
      </dsp:nvSpPr>
      <dsp:spPr>
        <a:xfrm>
          <a:off x="3676352" y="3105"/>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Any formal educational outreach presented and facilitated by you, must be approved by OME leadership. This will help us have a standard on how to serve and educate the community. </a:t>
          </a:r>
        </a:p>
      </dsp:txBody>
      <dsp:txXfrm>
        <a:off x="3676352" y="3105"/>
        <a:ext cx="3162895" cy="1897737"/>
      </dsp:txXfrm>
    </dsp:sp>
    <dsp:sp modelId="{569822AE-7EB1-424D-8538-D566C40579E9}">
      <dsp:nvSpPr>
        <dsp:cNvPr id="0" name=""/>
        <dsp:cNvSpPr/>
      </dsp:nvSpPr>
      <dsp:spPr>
        <a:xfrm>
          <a:off x="7155537" y="3105"/>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Employees and Volunteers are not allowed to use OME pictures and or any private case information. </a:t>
          </a:r>
        </a:p>
      </dsp:txBody>
      <dsp:txXfrm>
        <a:off x="7155537" y="3105"/>
        <a:ext cx="3162895" cy="1897737"/>
      </dsp:txXfrm>
    </dsp:sp>
    <dsp:sp modelId="{2DBDC7EF-52C0-4EA5-B5DD-0533E0E320C4}">
      <dsp:nvSpPr>
        <dsp:cNvPr id="0" name=""/>
        <dsp:cNvSpPr/>
      </dsp:nvSpPr>
      <dsp:spPr>
        <a:xfrm>
          <a:off x="197167" y="2217132"/>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Employees and Volunteers may not use OME or Maricopa County Logo unless presentation is approved by leadership. </a:t>
          </a:r>
        </a:p>
      </dsp:txBody>
      <dsp:txXfrm>
        <a:off x="197167" y="2217132"/>
        <a:ext cx="3162895" cy="1897737"/>
      </dsp:txXfrm>
    </dsp:sp>
    <dsp:sp modelId="{AAE77164-D8A6-4879-A722-AB8CB0925ECC}">
      <dsp:nvSpPr>
        <dsp:cNvPr id="0" name=""/>
        <dsp:cNvSpPr/>
      </dsp:nvSpPr>
      <dsp:spPr>
        <a:xfrm>
          <a:off x="3676352" y="2217132"/>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Employees and Volunteers may not wear OME unform and or badge during presentation. </a:t>
          </a:r>
        </a:p>
      </dsp:txBody>
      <dsp:txXfrm>
        <a:off x="3676352" y="2217132"/>
        <a:ext cx="3162895" cy="1897737"/>
      </dsp:txXfrm>
    </dsp:sp>
    <dsp:sp modelId="{2903FA87-9613-4039-994F-808C105FB8B7}">
      <dsp:nvSpPr>
        <dsp:cNvPr id="0" name=""/>
        <dsp:cNvSpPr/>
      </dsp:nvSpPr>
      <dsp:spPr>
        <a:xfrm>
          <a:off x="7155537" y="2217132"/>
          <a:ext cx="3162895" cy="1897737"/>
        </a:xfrm>
        <a:prstGeom prst="rect">
          <a:avLst/>
        </a:prstGeom>
        <a:solidFill>
          <a:schemeClr val="accent6">
            <a:lumMod val="5000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Employees and Volunteers must disclose during presentation that they are not speaking on behalf of OME. </a:t>
          </a:r>
        </a:p>
      </dsp:txBody>
      <dsp:txXfrm>
        <a:off x="7155537" y="2217132"/>
        <a:ext cx="3162895" cy="18977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2/13/2026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2/13/2026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With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1104123" y="2121207"/>
            <a:ext cx="5184710" cy="2514876"/>
          </a:xfrm>
        </p:spPr>
        <p:txBody>
          <a:bodyPr anchor="ctr">
            <a:noAutofit/>
          </a:bodyPr>
          <a:lstStyle>
            <a:lvl1pPr algn="l">
              <a:defRPr sz="4800" b="1">
                <a:solidFill>
                  <a:schemeClr val="bg2"/>
                </a:solidFill>
                <a:latin typeface="Poppins" charset="0"/>
                <a:ea typeface="Poppins" charset="0"/>
                <a:cs typeface="Poppins" charset="0"/>
              </a:defRPr>
            </a:lvl1pPr>
          </a:lstStyle>
          <a:p>
            <a:r>
              <a:rPr lang="en-US" dirty="0"/>
              <a:t>Presentation Title Goes Here</a:t>
            </a:r>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7007288" y="1"/>
            <a:ext cx="5184712" cy="6858000"/>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pic>
        <p:nvPicPr>
          <p:cNvPr id="5" name="Graphic 4">
            <a:extLst>
              <a:ext uri="{FF2B5EF4-FFF2-40B4-BE49-F238E27FC236}">
                <a16:creationId xmlns:a16="http://schemas.microsoft.com/office/drawing/2014/main" id="{5F90D1F6-C7EA-6D12-F6D3-A9C5D418FB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1531" y="-1207184"/>
            <a:ext cx="4828668" cy="12071669"/>
          </a:xfrm>
          <a:prstGeom prst="rect">
            <a:avLst/>
          </a:prstGeom>
        </p:spPr>
      </p:pic>
    </p:spTree>
    <p:extLst>
      <p:ext uri="{BB962C8B-B14F-4D97-AF65-F5344CB8AC3E}">
        <p14:creationId xmlns:p14="http://schemas.microsoft.com/office/powerpoint/2010/main" val="216494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Divider Slide">
    <p:bg>
      <p:bgPr>
        <a:solidFill>
          <a:srgbClr val="D8DFE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BE175CF-7986-C069-5A63-16FD9E793F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9542" y="-1783950"/>
            <a:ext cx="4900138" cy="12250345"/>
          </a:xfrm>
          <a:prstGeom prst="rect">
            <a:avLst/>
          </a:prstGeom>
        </p:spPr>
      </p:pic>
      <p:cxnSp>
        <p:nvCxnSpPr>
          <p:cNvPr id="10" name="Straight Connector 9">
            <a:extLst>
              <a:ext uri="{FF2B5EF4-FFF2-40B4-BE49-F238E27FC236}">
                <a16:creationId xmlns:a16="http://schemas.microsoft.com/office/drawing/2014/main" id="{93BC64CF-71C6-5006-D24C-EC4929B9DA1F}"/>
              </a:ext>
            </a:extLst>
          </p:cNvPr>
          <p:cNvCxnSpPr>
            <a:cxnSpLocks/>
          </p:cNvCxnSpPr>
          <p:nvPr/>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131E29"/>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82453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wo 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22" name="Bildplatzhalter 2">
            <a:extLst>
              <a:ext uri="{FF2B5EF4-FFF2-40B4-BE49-F238E27FC236}">
                <a16:creationId xmlns:a16="http://schemas.microsoft.com/office/drawing/2014/main" id="{5CB8CEBA-6307-1BB7-D3CE-DD2E40473CE9}"/>
              </a:ext>
            </a:extLst>
          </p:cNvPr>
          <p:cNvSpPr>
            <a:spLocks noGrp="1"/>
          </p:cNvSpPr>
          <p:nvPr>
            <p:ph type="pic" sz="quarter" idx="17"/>
          </p:nvPr>
        </p:nvSpPr>
        <p:spPr>
          <a:xfrm>
            <a:off x="6239289"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4" name="Title 1">
            <a:extLst>
              <a:ext uri="{FF2B5EF4-FFF2-40B4-BE49-F238E27FC236}">
                <a16:creationId xmlns:a16="http://schemas.microsoft.com/office/drawing/2014/main" id="{F4E3B855-7EFE-C7E0-DA8F-6DDBFBF3A0D7}"/>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480530-20DA-13A3-DB87-0AE8C6CCCF73}"/>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7" name="Content Placeholder 2">
            <a:extLst>
              <a:ext uri="{FF2B5EF4-FFF2-40B4-BE49-F238E27FC236}">
                <a16:creationId xmlns:a16="http://schemas.microsoft.com/office/drawing/2014/main" id="{3522D68E-7678-E90B-19F2-F47DF9BE19F1}"/>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8" name="Rectangle 7">
            <a:extLst>
              <a:ext uri="{FF2B5EF4-FFF2-40B4-BE49-F238E27FC236}">
                <a16:creationId xmlns:a16="http://schemas.microsoft.com/office/drawing/2014/main" id="{6DFF6268-12AE-924F-D11E-8A39DFE913D1}"/>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75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One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1874520"/>
            <a:ext cx="5184712" cy="3872698"/>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11" name="Content Placeholder 2">
            <a:extLst>
              <a:ext uri="{FF2B5EF4-FFF2-40B4-BE49-F238E27FC236}">
                <a16:creationId xmlns:a16="http://schemas.microsoft.com/office/drawing/2014/main" id="{1E6DFE60-BCB3-1B4E-C9F5-E9BE3E1EF1AC}"/>
              </a:ext>
            </a:extLst>
          </p:cNvPr>
          <p:cNvSpPr>
            <a:spLocks noGrp="1"/>
          </p:cNvSpPr>
          <p:nvPr>
            <p:ph idx="14"/>
          </p:nvPr>
        </p:nvSpPr>
        <p:spPr>
          <a:xfrm>
            <a:off x="6244590" y="1874520"/>
            <a:ext cx="5162550" cy="4069080"/>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5FFD2E7-1F4F-70B1-1329-E04B7C2BCDEC}"/>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F1337-A1E3-77C5-37E3-FC8B60C2DD2F}"/>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137923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Large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17" name="Rectangle 16">
            <a:extLst>
              <a:ext uri="{FF2B5EF4-FFF2-40B4-BE49-F238E27FC236}">
                <a16:creationId xmlns:a16="http://schemas.microsoft.com/office/drawing/2014/main" id="{A76F4C72-DC14-F163-7F95-786EA2162833}"/>
              </a:ext>
            </a:extLst>
          </p:cNvPr>
          <p:cNvSpPr/>
          <p:nvPr/>
        </p:nvSpPr>
        <p:spPr>
          <a:xfrm>
            <a:off x="0" y="0"/>
            <a:ext cx="12192000" cy="181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145B45-4E3E-3147-A79E-22AE312DBBF7}"/>
              </a:ext>
            </a:extLst>
          </p:cNvPr>
          <p:cNvSpPr/>
          <p:nvPr/>
        </p:nvSpPr>
        <p:spPr>
          <a:xfrm flipV="1">
            <a:off x="10518058" y="0"/>
            <a:ext cx="1673942" cy="18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ldplatzhalter 2">
            <a:extLst>
              <a:ext uri="{FF2B5EF4-FFF2-40B4-BE49-F238E27FC236}">
                <a16:creationId xmlns:a16="http://schemas.microsoft.com/office/drawing/2014/main" id="{0B21B18F-C681-2CE6-F26B-1C64EE8CACAF}"/>
              </a:ext>
            </a:extLst>
          </p:cNvPr>
          <p:cNvSpPr>
            <a:spLocks noGrp="1"/>
          </p:cNvSpPr>
          <p:nvPr>
            <p:ph type="pic" sz="quarter" idx="16"/>
          </p:nvPr>
        </p:nvSpPr>
        <p:spPr>
          <a:xfrm>
            <a:off x="0" y="0"/>
            <a:ext cx="12192000" cy="5943600"/>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Tree>
    <p:extLst>
      <p:ext uri="{BB962C8B-B14F-4D97-AF65-F5344CB8AC3E}">
        <p14:creationId xmlns:p14="http://schemas.microsoft.com/office/powerpoint/2010/main" val="145798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167403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180469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02B9795-92DC-40DC-A1CA-9A4B349D782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642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8310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3107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2/13/2026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13016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With Image">
    <p:bg>
      <p:bgPr>
        <a:solidFill>
          <a:srgbClr val="021D49"/>
        </a:solidFill>
        <a:effectLst/>
      </p:bgPr>
    </p:bg>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0" y="1"/>
            <a:ext cx="12192000" cy="5989485"/>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3" name="Rectangle 2">
            <a:extLst>
              <a:ext uri="{FF2B5EF4-FFF2-40B4-BE49-F238E27FC236}">
                <a16:creationId xmlns:a16="http://schemas.microsoft.com/office/drawing/2014/main" id="{02A86632-6C60-A801-1EAA-F5BD96B3AE52}"/>
              </a:ext>
            </a:extLst>
          </p:cNvPr>
          <p:cNvSpPr/>
          <p:nvPr/>
        </p:nvSpPr>
        <p:spPr>
          <a:xfrm>
            <a:off x="0" y="5989486"/>
            <a:ext cx="12192000" cy="89262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2788052" y="5989486"/>
            <a:ext cx="9403948" cy="892629"/>
          </a:xfrm>
        </p:spPr>
        <p:txBody>
          <a:bodyPr anchor="ctr">
            <a:noAutofit/>
          </a:bodyPr>
          <a:lstStyle>
            <a:lvl1pPr algn="l">
              <a:defRPr sz="2000" b="1">
                <a:solidFill>
                  <a:schemeClr val="bg2"/>
                </a:solidFill>
                <a:latin typeface="Poppins" charset="0"/>
                <a:ea typeface="Poppins" charset="0"/>
                <a:cs typeface="Poppins" charset="0"/>
              </a:defRPr>
            </a:lvl1pPr>
          </a:lstStyle>
          <a:p>
            <a:r>
              <a:rPr lang="en-US" dirty="0"/>
              <a:t>Presentation Title Goes Here</a:t>
            </a:r>
          </a:p>
        </p:txBody>
      </p:sp>
    </p:spTree>
    <p:extLst>
      <p:ext uri="{BB962C8B-B14F-4D97-AF65-F5344CB8AC3E}">
        <p14:creationId xmlns:p14="http://schemas.microsoft.com/office/powerpoint/2010/main" val="35318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2B9795-92DC-40DC-A1CA-9A4B349D7824}" type="datetimeFigureOut">
              <a:rPr lang="en-US" smtClean="0"/>
              <a:t>2/13/2026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6368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With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1104123" y="2121207"/>
            <a:ext cx="5184710" cy="2514876"/>
          </a:xfrm>
        </p:spPr>
        <p:txBody>
          <a:bodyPr anchor="ctr">
            <a:noAutofit/>
          </a:bodyPr>
          <a:lstStyle>
            <a:lvl1pPr algn="l">
              <a:defRPr sz="4800" b="1">
                <a:solidFill>
                  <a:schemeClr val="bg2"/>
                </a:solidFill>
                <a:latin typeface="Poppins" charset="0"/>
                <a:ea typeface="Poppins" charset="0"/>
                <a:cs typeface="Poppins" charset="0"/>
              </a:defRPr>
            </a:lvl1pPr>
          </a:lstStyle>
          <a:p>
            <a:r>
              <a:rPr lang="en-US" dirty="0"/>
              <a:t>Presentation Title Goes Here</a:t>
            </a:r>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7007288" y="1"/>
            <a:ext cx="5184712" cy="6858000"/>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pic>
        <p:nvPicPr>
          <p:cNvPr id="5" name="Graphic 4">
            <a:extLst>
              <a:ext uri="{FF2B5EF4-FFF2-40B4-BE49-F238E27FC236}">
                <a16:creationId xmlns:a16="http://schemas.microsoft.com/office/drawing/2014/main" id="{5F90D1F6-C7EA-6D12-F6D3-A9C5D418F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1531" y="-1207184"/>
            <a:ext cx="4828668" cy="12071669"/>
          </a:xfrm>
          <a:prstGeom prst="rect">
            <a:avLst/>
          </a:prstGeom>
        </p:spPr>
      </p:pic>
    </p:spTree>
    <p:extLst>
      <p:ext uri="{BB962C8B-B14F-4D97-AF65-F5344CB8AC3E}">
        <p14:creationId xmlns:p14="http://schemas.microsoft.com/office/powerpoint/2010/main" val="179716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ver With Image">
    <p:bg>
      <p:bgPr>
        <a:solidFill>
          <a:srgbClr val="021D49"/>
        </a:solidFill>
        <a:effectLst/>
      </p:bgPr>
    </p:bg>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0" y="1"/>
            <a:ext cx="12192000" cy="5989485"/>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3" name="Rectangle 2">
            <a:extLst>
              <a:ext uri="{FF2B5EF4-FFF2-40B4-BE49-F238E27FC236}">
                <a16:creationId xmlns:a16="http://schemas.microsoft.com/office/drawing/2014/main" id="{02A86632-6C60-A801-1EAA-F5BD96B3AE52}"/>
              </a:ext>
            </a:extLst>
          </p:cNvPr>
          <p:cNvSpPr/>
          <p:nvPr userDrawn="1"/>
        </p:nvSpPr>
        <p:spPr>
          <a:xfrm>
            <a:off x="0" y="5989486"/>
            <a:ext cx="12192000" cy="89262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2788052" y="5989486"/>
            <a:ext cx="9403948" cy="892629"/>
          </a:xfrm>
        </p:spPr>
        <p:txBody>
          <a:bodyPr anchor="ctr">
            <a:noAutofit/>
          </a:bodyPr>
          <a:lstStyle>
            <a:lvl1pPr algn="l">
              <a:defRPr sz="2000" b="1">
                <a:solidFill>
                  <a:schemeClr val="bg2"/>
                </a:solidFill>
                <a:latin typeface="Poppins" charset="0"/>
                <a:ea typeface="Poppins" charset="0"/>
                <a:cs typeface="Poppins" charset="0"/>
              </a:defRPr>
            </a:lvl1pPr>
          </a:lstStyle>
          <a:p>
            <a:r>
              <a:rPr lang="en-US" dirty="0"/>
              <a:t>Presentation Title Goes Here</a:t>
            </a:r>
          </a:p>
        </p:txBody>
      </p:sp>
    </p:spTree>
    <p:extLst>
      <p:ext uri="{BB962C8B-B14F-4D97-AF65-F5344CB8AC3E}">
        <p14:creationId xmlns:p14="http://schemas.microsoft.com/office/powerpoint/2010/main" val="4655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ver No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A14-1B3D-0243-E398-61A173230047}"/>
              </a:ext>
            </a:extLst>
          </p:cNvPr>
          <p:cNvSpPr>
            <a:spLocks noGrp="1"/>
          </p:cNvSpPr>
          <p:nvPr>
            <p:ph type="ctrTitle" hasCustomPrompt="1"/>
          </p:nvPr>
        </p:nvSpPr>
        <p:spPr>
          <a:xfrm>
            <a:off x="1550435" y="2567522"/>
            <a:ext cx="9313508" cy="2048024"/>
          </a:xfrm>
        </p:spPr>
        <p:txBody>
          <a:bodyPr anchor="ctr">
            <a:noAutofit/>
          </a:bodyPr>
          <a:lstStyle>
            <a:lvl1pPr algn="ctr">
              <a:defRPr sz="4800" b="1">
                <a:solidFill>
                  <a:schemeClr val="bg2"/>
                </a:solidFill>
                <a:latin typeface="Poppins" charset="0"/>
                <a:ea typeface="Poppins" charset="0"/>
                <a:cs typeface="Poppins" charset="0"/>
              </a:defRPr>
            </a:lvl1pPr>
          </a:lstStyle>
          <a:p>
            <a:r>
              <a:rPr lang="en-US" dirty="0"/>
              <a:t>Presentation Title Goes Here</a:t>
            </a:r>
          </a:p>
        </p:txBody>
      </p:sp>
      <p:pic>
        <p:nvPicPr>
          <p:cNvPr id="4" name="Graphic 3">
            <a:extLst>
              <a:ext uri="{FF2B5EF4-FFF2-40B4-BE49-F238E27FC236}">
                <a16:creationId xmlns:a16="http://schemas.microsoft.com/office/drawing/2014/main" id="{2928A97D-6743-D50B-C5C8-E12D33D50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75407" y="-1104059"/>
            <a:ext cx="4270408" cy="10676020"/>
          </a:xfrm>
          <a:prstGeom prst="rect">
            <a:avLst/>
          </a:prstGeom>
        </p:spPr>
      </p:pic>
    </p:spTree>
    <p:extLst>
      <p:ext uri="{BB962C8B-B14F-4D97-AF65-F5344CB8AC3E}">
        <p14:creationId xmlns:p14="http://schemas.microsoft.com/office/powerpoint/2010/main" val="1363610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4120063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latin typeface="Poppins" charset="0"/>
                <a:ea typeface="Poppins" charset="0"/>
                <a:cs typeface="Poppins"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A6AA9E-9F29-E5EF-8B67-69314DBE7A75}"/>
              </a:ext>
            </a:extLst>
          </p:cNvPr>
          <p:cNvSpPr>
            <a:spLocks noGrp="1"/>
          </p:cNvSpPr>
          <p:nvPr>
            <p:ph idx="1"/>
          </p:nvPr>
        </p:nvSpPr>
        <p:spPr>
          <a:xfrm>
            <a:off x="838200" y="2388552"/>
            <a:ext cx="10515600" cy="3453766"/>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7" name="Content Placeholder 2">
            <a:extLst>
              <a:ext uri="{FF2B5EF4-FFF2-40B4-BE49-F238E27FC236}">
                <a16:creationId xmlns:a16="http://schemas.microsoft.com/office/drawing/2014/main" id="{BFE02585-4A49-4DCF-F57E-357E3F18C73F}"/>
              </a:ext>
            </a:extLst>
          </p:cNvPr>
          <p:cNvSpPr>
            <a:spLocks noGrp="1"/>
          </p:cNvSpPr>
          <p:nvPr>
            <p:ph idx="13" hasCustomPrompt="1"/>
          </p:nvPr>
        </p:nvSpPr>
        <p:spPr>
          <a:xfrm>
            <a:off x="838200" y="1874520"/>
            <a:ext cx="1051560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4" name="Rectangle 3">
            <a:extLst>
              <a:ext uri="{FF2B5EF4-FFF2-40B4-BE49-F238E27FC236}">
                <a16:creationId xmlns:a16="http://schemas.microsoft.com/office/drawing/2014/main" id="{78E5005A-8500-3175-78C3-68F47C521084}"/>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61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3" name="Content Placeholder 2">
            <a:extLst>
              <a:ext uri="{FF2B5EF4-FFF2-40B4-BE49-F238E27FC236}">
                <a16:creationId xmlns:a16="http://schemas.microsoft.com/office/drawing/2014/main" id="{3FB9436A-1C69-EDEC-E48E-D49321F1E7DA}"/>
              </a:ext>
            </a:extLst>
          </p:cNvPr>
          <p:cNvSpPr>
            <a:spLocks noGrp="1"/>
          </p:cNvSpPr>
          <p:nvPr>
            <p:ph idx="1"/>
          </p:nvPr>
        </p:nvSpPr>
        <p:spPr>
          <a:xfrm>
            <a:off x="83820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51C638-07F6-5BD8-5625-8550D24AD58D}"/>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15" name="Content Placeholder 2">
            <a:extLst>
              <a:ext uri="{FF2B5EF4-FFF2-40B4-BE49-F238E27FC236}">
                <a16:creationId xmlns:a16="http://schemas.microsoft.com/office/drawing/2014/main" id="{1E39392D-C691-3141-0F1B-838B78102D23}"/>
              </a:ext>
            </a:extLst>
          </p:cNvPr>
          <p:cNvSpPr>
            <a:spLocks noGrp="1"/>
          </p:cNvSpPr>
          <p:nvPr>
            <p:ph idx="14"/>
          </p:nvPr>
        </p:nvSpPr>
        <p:spPr>
          <a:xfrm>
            <a:off x="624459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425E0D1-5A4F-F7CE-F913-11ED50016ED7}"/>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5" name="Rectangle 4">
            <a:extLst>
              <a:ext uri="{FF2B5EF4-FFF2-40B4-BE49-F238E27FC236}">
                <a16:creationId xmlns:a16="http://schemas.microsoft.com/office/drawing/2014/main" id="{7F884A28-7B06-A793-FCF4-783C3B1A9CB3}"/>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19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rgbClr val="2B70B7"/>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7E5272-43F3-B4DC-A387-D6F714DC39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9664" y="-1793890"/>
            <a:ext cx="4900138" cy="12250345"/>
          </a:xfrm>
          <a:prstGeom prst="rect">
            <a:avLst/>
          </a:prstGeom>
        </p:spPr>
      </p:pic>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1193804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021D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20638B3-E0E2-4FBD-2C90-26987983F3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89664" y="-1520515"/>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374756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ivider Slide">
    <p:bg>
      <p:bgPr>
        <a:solidFill>
          <a:srgbClr val="F9A11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E60522-85AA-400F-DAE1-8D0EED8EEB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603" y="-1793890"/>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FFFFFF"/>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39177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over No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A14-1B3D-0243-E398-61A173230047}"/>
              </a:ext>
            </a:extLst>
          </p:cNvPr>
          <p:cNvSpPr>
            <a:spLocks noGrp="1"/>
          </p:cNvSpPr>
          <p:nvPr>
            <p:ph type="ctrTitle" hasCustomPrompt="1"/>
          </p:nvPr>
        </p:nvSpPr>
        <p:spPr>
          <a:xfrm>
            <a:off x="1550435" y="2567522"/>
            <a:ext cx="9313508" cy="2048024"/>
          </a:xfrm>
        </p:spPr>
        <p:txBody>
          <a:bodyPr anchor="ctr">
            <a:noAutofit/>
          </a:bodyPr>
          <a:lstStyle>
            <a:lvl1pPr algn="ctr">
              <a:defRPr sz="4800" b="1">
                <a:solidFill>
                  <a:schemeClr val="bg2"/>
                </a:solidFill>
                <a:latin typeface="Poppins" charset="0"/>
                <a:ea typeface="Poppins" charset="0"/>
                <a:cs typeface="Poppins" charset="0"/>
              </a:defRPr>
            </a:lvl1pPr>
          </a:lstStyle>
          <a:p>
            <a:r>
              <a:rPr lang="en-US" dirty="0"/>
              <a:t>Presentation Title Goes Here</a:t>
            </a:r>
          </a:p>
        </p:txBody>
      </p:sp>
      <p:pic>
        <p:nvPicPr>
          <p:cNvPr id="4" name="Graphic 3">
            <a:extLst>
              <a:ext uri="{FF2B5EF4-FFF2-40B4-BE49-F238E27FC236}">
                <a16:creationId xmlns:a16="http://schemas.microsoft.com/office/drawing/2014/main" id="{2928A97D-6743-D50B-C5C8-E12D33D50C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407" y="-1104059"/>
            <a:ext cx="4270408" cy="10676020"/>
          </a:xfrm>
          <a:prstGeom prst="rect">
            <a:avLst/>
          </a:prstGeom>
        </p:spPr>
      </p:pic>
    </p:spTree>
    <p:extLst>
      <p:ext uri="{BB962C8B-B14F-4D97-AF65-F5344CB8AC3E}">
        <p14:creationId xmlns:p14="http://schemas.microsoft.com/office/powerpoint/2010/main" val="1179798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Divider Slide">
    <p:bg>
      <p:bgPr>
        <a:solidFill>
          <a:srgbClr val="D8DFE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BE175CF-7986-C069-5A63-16FD9E793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09542" y="-1783950"/>
            <a:ext cx="4900138" cy="12250345"/>
          </a:xfrm>
          <a:prstGeom prst="rect">
            <a:avLst/>
          </a:prstGeom>
        </p:spPr>
      </p:pic>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131E29"/>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896964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wo 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22" name="Bildplatzhalter 2">
            <a:extLst>
              <a:ext uri="{FF2B5EF4-FFF2-40B4-BE49-F238E27FC236}">
                <a16:creationId xmlns:a16="http://schemas.microsoft.com/office/drawing/2014/main" id="{5CB8CEBA-6307-1BB7-D3CE-DD2E40473CE9}"/>
              </a:ext>
            </a:extLst>
          </p:cNvPr>
          <p:cNvSpPr>
            <a:spLocks noGrp="1"/>
          </p:cNvSpPr>
          <p:nvPr>
            <p:ph type="pic" sz="quarter" idx="17"/>
          </p:nvPr>
        </p:nvSpPr>
        <p:spPr>
          <a:xfrm>
            <a:off x="6239289"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4" name="Title 1">
            <a:extLst>
              <a:ext uri="{FF2B5EF4-FFF2-40B4-BE49-F238E27FC236}">
                <a16:creationId xmlns:a16="http://schemas.microsoft.com/office/drawing/2014/main" id="{F4E3B855-7EFE-C7E0-DA8F-6DDBFBF3A0D7}"/>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480530-20DA-13A3-DB87-0AE8C6CCCF73}"/>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7" name="Content Placeholder 2">
            <a:extLst>
              <a:ext uri="{FF2B5EF4-FFF2-40B4-BE49-F238E27FC236}">
                <a16:creationId xmlns:a16="http://schemas.microsoft.com/office/drawing/2014/main" id="{3522D68E-7678-E90B-19F2-F47DF9BE19F1}"/>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8" name="Rectangle 7">
            <a:extLst>
              <a:ext uri="{FF2B5EF4-FFF2-40B4-BE49-F238E27FC236}">
                <a16:creationId xmlns:a16="http://schemas.microsoft.com/office/drawing/2014/main" id="{6DFF6268-12AE-924F-D11E-8A39DFE913D1}"/>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1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One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1874520"/>
            <a:ext cx="5184712" cy="3872698"/>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11" name="Content Placeholder 2">
            <a:extLst>
              <a:ext uri="{FF2B5EF4-FFF2-40B4-BE49-F238E27FC236}">
                <a16:creationId xmlns:a16="http://schemas.microsoft.com/office/drawing/2014/main" id="{1E6DFE60-BCB3-1B4E-C9F5-E9BE3E1EF1AC}"/>
              </a:ext>
            </a:extLst>
          </p:cNvPr>
          <p:cNvSpPr>
            <a:spLocks noGrp="1"/>
          </p:cNvSpPr>
          <p:nvPr>
            <p:ph idx="14"/>
          </p:nvPr>
        </p:nvSpPr>
        <p:spPr>
          <a:xfrm>
            <a:off x="6244590" y="1874520"/>
            <a:ext cx="5162550" cy="4069080"/>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5FFD2E7-1F4F-70B1-1329-E04B7C2BCDEC}"/>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F1337-A1E3-77C5-37E3-FC8B60C2DD2F}"/>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5449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Large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7" name="Rectangle 16">
            <a:extLst>
              <a:ext uri="{FF2B5EF4-FFF2-40B4-BE49-F238E27FC236}">
                <a16:creationId xmlns:a16="http://schemas.microsoft.com/office/drawing/2014/main" id="{A76F4C72-DC14-F163-7F95-786EA2162833}"/>
              </a:ext>
            </a:extLst>
          </p:cNvPr>
          <p:cNvSpPr/>
          <p:nvPr userDrawn="1"/>
        </p:nvSpPr>
        <p:spPr>
          <a:xfrm>
            <a:off x="0" y="0"/>
            <a:ext cx="12192000" cy="181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145B45-4E3E-3147-A79E-22AE312DBBF7}"/>
              </a:ext>
            </a:extLst>
          </p:cNvPr>
          <p:cNvSpPr/>
          <p:nvPr userDrawn="1"/>
        </p:nvSpPr>
        <p:spPr>
          <a:xfrm flipV="1">
            <a:off x="10518058" y="0"/>
            <a:ext cx="1673942" cy="18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ldplatzhalter 2">
            <a:extLst>
              <a:ext uri="{FF2B5EF4-FFF2-40B4-BE49-F238E27FC236}">
                <a16:creationId xmlns:a16="http://schemas.microsoft.com/office/drawing/2014/main" id="{0B21B18F-C681-2CE6-F26B-1C64EE8CACAF}"/>
              </a:ext>
            </a:extLst>
          </p:cNvPr>
          <p:cNvSpPr>
            <a:spLocks noGrp="1"/>
          </p:cNvSpPr>
          <p:nvPr>
            <p:ph type="pic" sz="quarter" idx="16"/>
          </p:nvPr>
        </p:nvSpPr>
        <p:spPr>
          <a:xfrm>
            <a:off x="0" y="0"/>
            <a:ext cx="12192000" cy="5943600"/>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Tree>
    <p:extLst>
      <p:ext uri="{BB962C8B-B14F-4D97-AF65-F5344CB8AC3E}">
        <p14:creationId xmlns:p14="http://schemas.microsoft.com/office/powerpoint/2010/main" val="1289248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2788844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63314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11950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latin typeface="Poppins" charset="0"/>
                <a:ea typeface="Poppins" charset="0"/>
                <a:cs typeface="Poppins"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A6AA9E-9F29-E5EF-8B67-69314DBE7A75}"/>
              </a:ext>
            </a:extLst>
          </p:cNvPr>
          <p:cNvSpPr>
            <a:spLocks noGrp="1"/>
          </p:cNvSpPr>
          <p:nvPr>
            <p:ph idx="1"/>
          </p:nvPr>
        </p:nvSpPr>
        <p:spPr>
          <a:xfrm>
            <a:off x="838200" y="2388552"/>
            <a:ext cx="10515600" cy="3453766"/>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7" name="Content Placeholder 2">
            <a:extLst>
              <a:ext uri="{FF2B5EF4-FFF2-40B4-BE49-F238E27FC236}">
                <a16:creationId xmlns:a16="http://schemas.microsoft.com/office/drawing/2014/main" id="{BFE02585-4A49-4DCF-F57E-357E3F18C73F}"/>
              </a:ext>
            </a:extLst>
          </p:cNvPr>
          <p:cNvSpPr>
            <a:spLocks noGrp="1"/>
          </p:cNvSpPr>
          <p:nvPr>
            <p:ph idx="13" hasCustomPrompt="1"/>
          </p:nvPr>
        </p:nvSpPr>
        <p:spPr>
          <a:xfrm>
            <a:off x="838200" y="1874520"/>
            <a:ext cx="1051560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4" name="Rectangle 3">
            <a:extLst>
              <a:ext uri="{FF2B5EF4-FFF2-40B4-BE49-F238E27FC236}">
                <a16:creationId xmlns:a16="http://schemas.microsoft.com/office/drawing/2014/main" id="{78E5005A-8500-3175-78C3-68F47C521084}"/>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62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0FF54DE5-C571-48E8-A5BC-B369434E2F44}" type="slidenum">
              <a:rPr lang="en-US" smtClean="0"/>
              <a:pPr/>
              <a:t>‹#›</a:t>
            </a:fld>
            <a:endParaRPr lang="en-US"/>
          </a:p>
        </p:txBody>
      </p:sp>
      <p:sp>
        <p:nvSpPr>
          <p:cNvPr id="13" name="Content Placeholder 2">
            <a:extLst>
              <a:ext uri="{FF2B5EF4-FFF2-40B4-BE49-F238E27FC236}">
                <a16:creationId xmlns:a16="http://schemas.microsoft.com/office/drawing/2014/main" id="{3FB9436A-1C69-EDEC-E48E-D49321F1E7DA}"/>
              </a:ext>
            </a:extLst>
          </p:cNvPr>
          <p:cNvSpPr>
            <a:spLocks noGrp="1"/>
          </p:cNvSpPr>
          <p:nvPr>
            <p:ph idx="1"/>
          </p:nvPr>
        </p:nvSpPr>
        <p:spPr>
          <a:xfrm>
            <a:off x="83820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51C638-07F6-5BD8-5625-8550D24AD58D}"/>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15" name="Content Placeholder 2">
            <a:extLst>
              <a:ext uri="{FF2B5EF4-FFF2-40B4-BE49-F238E27FC236}">
                <a16:creationId xmlns:a16="http://schemas.microsoft.com/office/drawing/2014/main" id="{1E39392D-C691-3141-0F1B-838B78102D23}"/>
              </a:ext>
            </a:extLst>
          </p:cNvPr>
          <p:cNvSpPr>
            <a:spLocks noGrp="1"/>
          </p:cNvSpPr>
          <p:nvPr>
            <p:ph idx="14"/>
          </p:nvPr>
        </p:nvSpPr>
        <p:spPr>
          <a:xfrm>
            <a:off x="624459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425E0D1-5A4F-F7CE-F913-11ED50016ED7}"/>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5" name="Rectangle 4">
            <a:extLst>
              <a:ext uri="{FF2B5EF4-FFF2-40B4-BE49-F238E27FC236}">
                <a16:creationId xmlns:a16="http://schemas.microsoft.com/office/drawing/2014/main" id="{7F884A28-7B06-A793-FCF4-783C3B1A9CB3}"/>
              </a:ext>
            </a:extLst>
          </p:cNvPr>
          <p:cNvSpPr/>
          <p:nvPr/>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07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Divider Slide">
    <p:bg>
      <p:bgPr>
        <a:solidFill>
          <a:srgbClr val="2B70B7"/>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7E5272-43F3-B4DC-A387-D6F714DC3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9664" y="-1793890"/>
            <a:ext cx="4900138" cy="12250345"/>
          </a:xfrm>
          <a:prstGeom prst="rect">
            <a:avLst/>
          </a:prstGeom>
        </p:spPr>
      </p:pic>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p:nvCxnSpPr>
        <p:spPr>
          <a:xfrm>
            <a:off x="6295118"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p:nvCxnSpPr>
        <p:spPr>
          <a:xfrm>
            <a:off x="1069975"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160675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Divider Slide">
    <p:bg>
      <p:bgPr>
        <a:solidFill>
          <a:srgbClr val="021D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20638B3-E0E2-4FBD-2C90-26987983F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9664" y="-1520515"/>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96788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ivider Slide">
    <p:bg>
      <p:bgPr>
        <a:solidFill>
          <a:srgbClr val="F9A11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0FF54DE5-C571-48E8-A5BC-B369434E2F44}" type="slidenum">
              <a:rPr lang="en-US" smtClean="0"/>
              <a:pPr/>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p:nvCxnSpPr>
        <p:spPr>
          <a:xfrm>
            <a:off x="6295118"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p:nvCxnSpPr>
        <p:spPr>
          <a:xfrm>
            <a:off x="1069975"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E60522-85AA-400F-DAE1-8D0EED8EEB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9603" y="-1793890"/>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FFFFFF"/>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351455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39B49-D71C-B869-5149-1B6D086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932F8E-B887-1745-29B1-F12B58C95268}"/>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B3684A8-E50E-121B-F78C-12A403730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0422557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3" r:id="rId16"/>
    <p:sldLayoutId id="2147483834" r:id="rId17"/>
    <p:sldLayoutId id="2147483835" r:id="rId18"/>
    <p:sldLayoutId id="2147483836" r:id="rId19"/>
    <p:sldLayoutId id="214748383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rgbClr val="021D49"/>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39B49-D71C-B869-5149-1B6D086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932F8E-B887-1745-29B1-F12B58C95268}"/>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B3684A8-E50E-121B-F78C-12A403730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9F95D-AC17-0940-839F-D4A43295D9C7}" type="slidenum">
              <a:rPr lang="en-US" smtClean="0"/>
              <a:t>‹#›</a:t>
            </a:fld>
            <a:endParaRPr lang="en-US"/>
          </a:p>
        </p:txBody>
      </p:sp>
    </p:spTree>
    <p:extLst>
      <p:ext uri="{BB962C8B-B14F-4D97-AF65-F5344CB8AC3E}">
        <p14:creationId xmlns:p14="http://schemas.microsoft.com/office/powerpoint/2010/main" val="97273495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xStyles>
    <p:titleStyle>
      <a:lvl1pPr algn="l" defTabSz="914400" rtl="0" eaLnBrk="1" latinLnBrk="0" hangingPunct="1">
        <a:lnSpc>
          <a:spcPct val="90000"/>
        </a:lnSpc>
        <a:spcBef>
          <a:spcPct val="0"/>
        </a:spcBef>
        <a:buNone/>
        <a:defRPr sz="4400" b="1" i="0" kern="1200">
          <a:solidFill>
            <a:srgbClr val="021D49"/>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moss.maricopa.gov/dept/ome/photography/Picture%20Library/Forms/Photo%20Board.aspx" TargetMode="Externa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F04F-79DD-A673-5B1A-AF5C54E7FA23}"/>
              </a:ext>
            </a:extLst>
          </p:cNvPr>
          <p:cNvSpPr>
            <a:spLocks noGrp="1"/>
          </p:cNvSpPr>
          <p:nvPr>
            <p:ph type="ctrTitle"/>
          </p:nvPr>
        </p:nvSpPr>
        <p:spPr>
          <a:xfrm>
            <a:off x="96201" y="2535052"/>
            <a:ext cx="5182809" cy="1359031"/>
          </a:xfrm>
        </p:spPr>
        <p:txBody>
          <a:bodyPr/>
          <a:lstStyle/>
          <a:p>
            <a:r>
              <a:rPr lang="en-US" sz="3600" dirty="0">
                <a:solidFill>
                  <a:schemeClr val="accent2"/>
                </a:solidFill>
                <a:latin typeface="Roboto" panose="02000000000000000000" pitchFamily="2" charset="0"/>
                <a:ea typeface="Roboto" panose="02000000000000000000" pitchFamily="2" charset="0"/>
              </a:rPr>
              <a:t>Welcome to the Office of the Medical Examiner</a:t>
            </a:r>
          </a:p>
        </p:txBody>
      </p:sp>
      <p:sp>
        <p:nvSpPr>
          <p:cNvPr id="5" name="Title 1">
            <a:extLst>
              <a:ext uri="{FF2B5EF4-FFF2-40B4-BE49-F238E27FC236}">
                <a16:creationId xmlns:a16="http://schemas.microsoft.com/office/drawing/2014/main" id="{24498C9A-49CD-4C44-816A-C917F88A684E}"/>
              </a:ext>
            </a:extLst>
          </p:cNvPr>
          <p:cNvSpPr txBox="1">
            <a:spLocks/>
          </p:cNvSpPr>
          <p:nvPr/>
        </p:nvSpPr>
        <p:spPr>
          <a:xfrm>
            <a:off x="96201" y="6097356"/>
            <a:ext cx="701566" cy="3471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i="0" kern="1200">
                <a:solidFill>
                  <a:schemeClr val="bg2"/>
                </a:solidFill>
                <a:latin typeface="Poppins" charset="0"/>
                <a:ea typeface="Poppins" charset="0"/>
                <a:cs typeface="Poppins"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1F4F7"/>
                </a:solidFill>
                <a:effectLst/>
                <a:uLnTx/>
                <a:uFillTx/>
                <a:latin typeface="Roboto" panose="02000000000000000000" pitchFamily="2" charset="0"/>
                <a:ea typeface="Roboto" panose="02000000000000000000" pitchFamily="2" charset="0"/>
                <a:cs typeface="Poppins" charset="0"/>
              </a:rPr>
              <a:t> v.</a:t>
            </a:r>
            <a:r>
              <a:rPr lang="en-US" sz="1200" b="0" dirty="0">
                <a:solidFill>
                  <a:srgbClr val="F1F4F7"/>
                </a:solidFill>
                <a:latin typeface="Roboto" panose="02000000000000000000" pitchFamily="2" charset="0"/>
                <a:ea typeface="Roboto" panose="02000000000000000000" pitchFamily="2" charset="0"/>
              </a:rPr>
              <a:t>2026</a:t>
            </a:r>
          </a:p>
        </p:txBody>
      </p:sp>
      <p:pic>
        <p:nvPicPr>
          <p:cNvPr id="3" name="Graphic 3">
            <a:extLst>
              <a:ext uri="{FF2B5EF4-FFF2-40B4-BE49-F238E27FC236}">
                <a16:creationId xmlns:a16="http://schemas.microsoft.com/office/drawing/2014/main" id="{DC5BC102-38FA-7DC8-9D75-F794EBC562F1}"/>
              </a:ext>
            </a:extLst>
          </p:cNvPr>
          <p:cNvPicPr>
            <a:picLocks noChangeAspect="1"/>
          </p:cNvPicPr>
          <p:nvPr/>
        </p:nvPicPr>
        <p:blipFill>
          <a:blip r:embed="rId2"/>
          <a:srcRect/>
          <a:stretch/>
        </p:blipFill>
        <p:spPr>
          <a:xfrm>
            <a:off x="197605" y="189286"/>
            <a:ext cx="1848530" cy="847298"/>
          </a:xfrm>
          <a:prstGeom prst="rect">
            <a:avLst/>
          </a:prstGeom>
        </p:spPr>
      </p:pic>
      <p:sp>
        <p:nvSpPr>
          <p:cNvPr id="4" name="TextBox 3">
            <a:extLst>
              <a:ext uri="{FF2B5EF4-FFF2-40B4-BE49-F238E27FC236}">
                <a16:creationId xmlns:a16="http://schemas.microsoft.com/office/drawing/2014/main" id="{DBB9978F-874E-344B-79DE-7E35F12D785D}"/>
              </a:ext>
            </a:extLst>
          </p:cNvPr>
          <p:cNvSpPr txBox="1"/>
          <p:nvPr/>
        </p:nvSpPr>
        <p:spPr>
          <a:xfrm>
            <a:off x="148048" y="3795391"/>
            <a:ext cx="4345734" cy="800219"/>
          </a:xfrm>
          <a:prstGeom prst="rect">
            <a:avLst/>
          </a:prstGeom>
          <a:noFill/>
        </p:spPr>
        <p:txBody>
          <a:bodyPr wrap="square" rtlCol="0">
            <a:spAutoFit/>
          </a:bodyPr>
          <a:lstStyle/>
          <a:p>
            <a:r>
              <a:rPr lang="en-US" sz="1400" dirty="0">
                <a:solidFill>
                  <a:schemeClr val="bg1"/>
                </a:solidFill>
                <a:latin typeface="Roboto" panose="02000000000000000000" pitchFamily="2" charset="0"/>
                <a:ea typeface="Roboto" panose="02000000000000000000" pitchFamily="2" charset="0"/>
              </a:rPr>
              <a:t>Onboarding Training for the Maricopa County Office of the Medical Examiner (OME) Volunteers &amp; Interns</a:t>
            </a:r>
          </a:p>
          <a:p>
            <a:endParaRPr lang="en-US" dirty="0"/>
          </a:p>
        </p:txBody>
      </p:sp>
      <p:pic>
        <p:nvPicPr>
          <p:cNvPr id="17" name="Picture 16" descr="A picture containing text, sky, outdoor, sign&#10;&#10;AI-generated content may be incorrect.">
            <a:extLst>
              <a:ext uri="{FF2B5EF4-FFF2-40B4-BE49-F238E27FC236}">
                <a16:creationId xmlns:a16="http://schemas.microsoft.com/office/drawing/2014/main" id="{1F85B864-FE76-48A2-DFE0-5155202D5663}"/>
              </a:ext>
            </a:extLst>
          </p:cNvPr>
          <p:cNvPicPr>
            <a:picLocks noChangeAspect="1"/>
          </p:cNvPicPr>
          <p:nvPr/>
        </p:nvPicPr>
        <p:blipFill>
          <a:blip r:embed="rId3" cstate="print">
            <a:extLst>
              <a:ext uri="{28A0092B-C50C-407E-A947-70E740481C1C}">
                <a14:useLocalDpi xmlns:a14="http://schemas.microsoft.com/office/drawing/2010/main" val="0"/>
              </a:ext>
            </a:extLst>
          </a:blip>
          <a:srcRect l="10804" r="25604" b="12059"/>
          <a:stretch>
            <a:fillRect/>
          </a:stretch>
        </p:blipFill>
        <p:spPr>
          <a:xfrm>
            <a:off x="6193535" y="0"/>
            <a:ext cx="5998465" cy="6858000"/>
          </a:xfrm>
          <a:prstGeom prst="rect">
            <a:avLst/>
          </a:prstGeom>
        </p:spPr>
      </p:pic>
    </p:spTree>
    <p:extLst>
      <p:ext uri="{BB962C8B-B14F-4D97-AF65-F5344CB8AC3E}">
        <p14:creationId xmlns:p14="http://schemas.microsoft.com/office/powerpoint/2010/main" val="806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46684" y="431165"/>
            <a:ext cx="10515600" cy="1325563"/>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Customers and Stakeholders</a:t>
            </a:r>
          </a:p>
        </p:txBody>
      </p:sp>
      <p:graphicFrame>
        <p:nvGraphicFramePr>
          <p:cNvPr id="26" name="Content Placeholder 13">
            <a:extLst>
              <a:ext uri="{FF2B5EF4-FFF2-40B4-BE49-F238E27FC236}">
                <a16:creationId xmlns:a16="http://schemas.microsoft.com/office/drawing/2014/main" id="{385497B6-2EBD-8D24-3DA5-959843B1377E}"/>
              </a:ext>
            </a:extLst>
          </p:cNvPr>
          <p:cNvGraphicFramePr>
            <a:graphicFrameLocks noGrp="1"/>
          </p:cNvGraphicFramePr>
          <p:nvPr>
            <p:ph idx="14"/>
            <p:extLst>
              <p:ext uri="{D42A27DB-BD31-4B8C-83A1-F6EECF244321}">
                <p14:modId xmlns:p14="http://schemas.microsoft.com/office/powerpoint/2010/main" val="2190745820"/>
              </p:ext>
            </p:extLst>
          </p:nvPr>
        </p:nvGraphicFramePr>
        <p:xfrm>
          <a:off x="5847867" y="1661209"/>
          <a:ext cx="5162550" cy="438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Placeholder 8" descr="In the Pursuit of Business Happiness, the Customer Comes First | Inc.com">
            <a:extLst>
              <a:ext uri="{FF2B5EF4-FFF2-40B4-BE49-F238E27FC236}">
                <a16:creationId xmlns:a16="http://schemas.microsoft.com/office/drawing/2014/main" id="{913FBCF1-F82A-F352-9864-B5D8A590D4EC}"/>
              </a:ext>
            </a:extLst>
          </p:cNvPr>
          <p:cNvPicPr>
            <a:picLocks noGrp="1" noChangeAspect="1"/>
          </p:cNvPicPr>
          <p:nvPr>
            <p:ph type="pic" sz="quarter" idx="16"/>
          </p:nvPr>
        </p:nvPicPr>
        <p:blipFill rotWithShape="1">
          <a:blip r:embed="rId8" cstate="print">
            <a:extLst>
              <a:ext uri="{28A0092B-C50C-407E-A947-70E740481C1C}">
                <a14:useLocalDpi xmlns:a14="http://schemas.microsoft.com/office/drawing/2010/main" val="0"/>
              </a:ext>
            </a:extLst>
          </a:blip>
          <a:srcRect l="12339" r="12339"/>
          <a:stretch/>
        </p:blipFill>
        <p:spPr bwMode="auto">
          <a:xfrm>
            <a:off x="319772" y="1967067"/>
            <a:ext cx="5184712" cy="3872698"/>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962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4BC5-4FA8-8762-3BEB-9B5200E2F762}"/>
              </a:ext>
            </a:extLst>
          </p:cNvPr>
          <p:cNvSpPr>
            <a:spLocks noGrp="1"/>
          </p:cNvSpPr>
          <p:nvPr>
            <p:ph type="ctrTitle"/>
          </p:nvPr>
        </p:nvSpPr>
        <p:spPr>
          <a:xfrm>
            <a:off x="604521" y="515007"/>
            <a:ext cx="4759960" cy="1119352"/>
          </a:xfrm>
        </p:spPr>
        <p:txBody>
          <a:bodyPr/>
          <a:lstStyle/>
          <a:p>
            <a:r>
              <a:rPr lang="en-US" sz="5400" dirty="0">
                <a:solidFill>
                  <a:schemeClr val="accent2"/>
                </a:solidFill>
                <a:latin typeface="Roboto" panose="02000000000000000000" pitchFamily="2" charset="0"/>
                <a:ea typeface="Roboto" panose="02000000000000000000" pitchFamily="2" charset="0"/>
              </a:rPr>
              <a:t>Examinations</a:t>
            </a:r>
            <a:endParaRPr lang="en-US" dirty="0">
              <a:solidFill>
                <a:schemeClr val="accent2"/>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CC3858D-0957-72B8-93FB-2491732A3262}"/>
              </a:ext>
            </a:extLst>
          </p:cNvPr>
          <p:cNvSpPr txBox="1"/>
          <p:nvPr/>
        </p:nvSpPr>
        <p:spPr>
          <a:xfrm>
            <a:off x="604521" y="1818465"/>
            <a:ext cx="9870439"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Roboto" panose="02000000000000000000" pitchFamily="2" charset="0"/>
                <a:ea typeface="Roboto" panose="02000000000000000000" pitchFamily="2" charset="0"/>
                <a:cs typeface="Poppins" panose="00000500000000000000" pitchFamily="2" charset="0"/>
              </a:rPr>
              <a:t>The Office of the Medical Examiner performs external exams, autopsies and partial autopsies seven days a week, excluding holidays when possible. </a:t>
            </a:r>
          </a:p>
          <a:p>
            <a:pPr marL="285750" indent="-285750">
              <a:buFont typeface="Arial" panose="020B0604020202020204" pitchFamily="34" charset="0"/>
              <a:buChar char="•"/>
            </a:pPr>
            <a:endParaRPr lang="en-US"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chemeClr val="bg1"/>
                </a:solidFill>
                <a:latin typeface="Roboto" panose="02000000000000000000" pitchFamily="2" charset="0"/>
                <a:ea typeface="Roboto" panose="02000000000000000000" pitchFamily="2" charset="0"/>
                <a:cs typeface="Poppins" panose="00000500000000000000" pitchFamily="2" charset="0"/>
              </a:rPr>
              <a:t>Each day, a morning meeting is held at 7:00am in the Medical Library. The Medical Examiners scheduled in exams that day will cover relevant case information and plan out the cases for the day with representatives from each section of the OME.</a:t>
            </a:r>
          </a:p>
          <a:p>
            <a:pPr marL="285750" indent="-285750">
              <a:buFont typeface="Arial" panose="020B0604020202020204" pitchFamily="34" charset="0"/>
              <a:buChar char="•"/>
            </a:pPr>
            <a:endParaRPr lang="en-US"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chemeClr val="bg1"/>
                </a:solidFill>
                <a:latin typeface="Roboto" panose="02000000000000000000" pitchFamily="2" charset="0"/>
                <a:ea typeface="Roboto" panose="02000000000000000000" pitchFamily="2" charset="0"/>
                <a:cs typeface="Poppins" panose="00000500000000000000" pitchFamily="2" charset="0"/>
              </a:rPr>
              <a:t>Exams take place in the mornings beginning at 8:00am and are performed by our Medical Examiners, along with Forensic Technicians and Forensic Photographers. Typically, there are 4-6 Medical Examiners each performing 4 or 5 exams a day Mondays through Fridays and 2-3 Medical Examiners each performing 4 or 5 exams on Saturdays and Sundays.</a:t>
            </a:r>
          </a:p>
          <a:p>
            <a:pPr marL="285750" indent="-285750">
              <a:buFont typeface="Arial" panose="020B0604020202020204" pitchFamily="34" charset="0"/>
              <a:buChar char="•"/>
            </a:pPr>
            <a:endParaRPr lang="en-US"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chemeClr val="bg1"/>
                </a:solidFill>
                <a:latin typeface="Roboto" panose="02000000000000000000" pitchFamily="2" charset="0"/>
                <a:ea typeface="Roboto" panose="02000000000000000000" pitchFamily="2" charset="0"/>
                <a:cs typeface="Poppins" panose="00000500000000000000" pitchFamily="2" charset="0"/>
              </a:rPr>
              <a:t>Out of respect for the decedents, volunteers/interns are not able to observe exams without coordinating a tour or educational session through their supervisor.</a:t>
            </a:r>
          </a:p>
          <a:p>
            <a:endParaRPr lang="en-US"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2845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42300" y="971085"/>
            <a:ext cx="4707400" cy="1163420"/>
          </a:xfrm>
        </p:spPr>
        <p:txBody>
          <a:bodyPr anchor="ctr">
            <a:normAutofit/>
          </a:bodyPr>
          <a:lstStyle/>
          <a:p>
            <a:pPr algn="r"/>
            <a:r>
              <a:rPr lang="en-US" sz="6000" dirty="0">
                <a:solidFill>
                  <a:schemeClr val="accent2"/>
                </a:solidFill>
                <a:latin typeface="Roboto" panose="02000000000000000000" pitchFamily="2" charset="0"/>
                <a:ea typeface="Roboto" panose="02000000000000000000" pitchFamily="2" charset="0"/>
                <a:cs typeface="Poppins" panose="00000500000000000000" pitchFamily="2" charset="0"/>
              </a:rPr>
              <a:t>OME Mission</a:t>
            </a:r>
          </a:p>
        </p:txBody>
      </p:sp>
      <p:sp>
        <p:nvSpPr>
          <p:cNvPr id="3" name="Subtitle 2"/>
          <p:cNvSpPr>
            <a:spLocks noGrp="1"/>
          </p:cNvSpPr>
          <p:nvPr>
            <p:ph type="subTitle" idx="1"/>
          </p:nvPr>
        </p:nvSpPr>
        <p:spPr>
          <a:xfrm>
            <a:off x="1508916" y="1302985"/>
            <a:ext cx="9184483" cy="4431140"/>
          </a:xfrm>
        </p:spPr>
        <p:txBody>
          <a:bodyPr anchor="ctr">
            <a:noAutofit/>
          </a:bodyPr>
          <a:lstStyle/>
          <a:p>
            <a:pPr algn="ctr">
              <a:lnSpc>
                <a:spcPct val="150000"/>
              </a:lnSpc>
              <a:spcAft>
                <a:spcPts val="600"/>
              </a:spcAft>
            </a:pPr>
            <a:r>
              <a:rPr lang="en-US" sz="1800" b="1" dirty="0">
                <a:solidFill>
                  <a:schemeClr val="bg1"/>
                </a:solidFill>
                <a:latin typeface="Roboto" panose="02000000000000000000" pitchFamily="2" charset="0"/>
                <a:ea typeface="Roboto" panose="02000000000000000000" pitchFamily="2" charset="0"/>
                <a:cs typeface="Poppins" panose="00000500000000000000" pitchFamily="2" charset="0"/>
              </a:rPr>
              <a:t>The Mission of the Medical Examiner is to provide professional medicolegal death investigations of individuals dying under statutorily defined circumstances, the results of which are communicated independently to relevant agencies, industries, and members of the public so they can receive accurate, timely, and effective communications that enhance the public’s safety and health.</a:t>
            </a:r>
          </a:p>
        </p:txBody>
      </p:sp>
      <p:pic>
        <p:nvPicPr>
          <p:cNvPr id="4" name="Picture 2">
            <a:extLst>
              <a:ext uri="{FF2B5EF4-FFF2-40B4-BE49-F238E27FC236}">
                <a16:creationId xmlns:a16="http://schemas.microsoft.com/office/drawing/2014/main" id="{DE349710-9CA6-224B-B589-B01A602B22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93399" y="6034615"/>
            <a:ext cx="1309423" cy="6185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3449" y="1037279"/>
            <a:ext cx="4185099" cy="1279202"/>
          </a:xfrm>
        </p:spPr>
        <p:txBody>
          <a:bodyPr anchor="ctr">
            <a:normAutofit/>
          </a:bodyPr>
          <a:lstStyle/>
          <a:p>
            <a:pPr algn="r"/>
            <a:r>
              <a:rPr lang="en-US" sz="6000" dirty="0">
                <a:solidFill>
                  <a:schemeClr val="accent2"/>
                </a:solidFill>
                <a:latin typeface="Roboto" panose="02000000000000000000" pitchFamily="2" charset="0"/>
                <a:ea typeface="Roboto" panose="02000000000000000000" pitchFamily="2" charset="0"/>
                <a:cs typeface="Poppins" panose="00000500000000000000" pitchFamily="2" charset="0"/>
              </a:rPr>
              <a:t>OME Vision</a:t>
            </a:r>
          </a:p>
        </p:txBody>
      </p:sp>
      <p:sp>
        <p:nvSpPr>
          <p:cNvPr id="3" name="Subtitle 2"/>
          <p:cNvSpPr>
            <a:spLocks noGrp="1"/>
          </p:cNvSpPr>
          <p:nvPr>
            <p:ph type="subTitle" idx="1"/>
          </p:nvPr>
        </p:nvSpPr>
        <p:spPr>
          <a:xfrm>
            <a:off x="1575281" y="1384409"/>
            <a:ext cx="9041437" cy="3848522"/>
          </a:xfrm>
        </p:spPr>
        <p:txBody>
          <a:bodyPr anchor="ctr">
            <a:normAutofit/>
          </a:bodyPr>
          <a:lstStyle/>
          <a:p>
            <a:pPr algn="ctr">
              <a:lnSpc>
                <a:spcPct val="150000"/>
              </a:lnSpc>
              <a:spcAft>
                <a:spcPts val="600"/>
              </a:spcAft>
            </a:pPr>
            <a:r>
              <a:rPr lang="en-US" sz="1800" b="1" dirty="0">
                <a:solidFill>
                  <a:schemeClr val="bg1"/>
                </a:solidFill>
                <a:latin typeface="Roboto" panose="02000000000000000000" pitchFamily="2" charset="0"/>
                <a:ea typeface="Roboto" panose="02000000000000000000" pitchFamily="2" charset="0"/>
                <a:cs typeface="Poppins" panose="00000500000000000000" pitchFamily="2" charset="0"/>
              </a:rPr>
              <a:t>To be recognized as a trustworthy source of accurate, scientifically based assessments of deaths in our community by having certified practitioners perform industry-standard professional death investigations, in an industry-accredited organization.</a:t>
            </a:r>
          </a:p>
        </p:txBody>
      </p:sp>
      <p:pic>
        <p:nvPicPr>
          <p:cNvPr id="4" name="Picture 2">
            <a:extLst>
              <a:ext uri="{FF2B5EF4-FFF2-40B4-BE49-F238E27FC236}">
                <a16:creationId xmlns:a16="http://schemas.microsoft.com/office/drawing/2014/main" id="{ECE232FF-A689-616D-3DB0-7AC1C5BA21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7641" y="5929479"/>
            <a:ext cx="1488982" cy="703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62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295" y="56205"/>
            <a:ext cx="5207329" cy="888539"/>
          </a:xfrm>
        </p:spPr>
        <p:txBody>
          <a:bodyPr>
            <a:noAutofit/>
          </a:bodyPr>
          <a:lstStyle/>
          <a:p>
            <a:r>
              <a:rPr lang="en-US" dirty="0">
                <a:solidFill>
                  <a:schemeClr val="accent2"/>
                </a:solidFill>
                <a:latin typeface="Roboto" panose="02000000000000000000" pitchFamily="2" charset="0"/>
                <a:ea typeface="Roboto" panose="02000000000000000000" pitchFamily="2" charset="0"/>
                <a:cs typeface="Poppins" panose="00000500000000000000" pitchFamily="2" charset="0"/>
              </a:rPr>
              <a:t>OME Core Values</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673687701"/>
              </p:ext>
            </p:extLst>
          </p:nvPr>
        </p:nvGraphicFramePr>
        <p:xfrm>
          <a:off x="428823" y="188180"/>
          <a:ext cx="11472487" cy="483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descr="Stacked List showing 4 groups arranged from left to right with task descriptions under each group"/>
          <p:cNvGraphicFramePr>
            <a:graphicFrameLocks/>
          </p:cNvGraphicFramePr>
          <p:nvPr>
            <p:extLst>
              <p:ext uri="{D42A27DB-BD31-4B8C-83A1-F6EECF244321}">
                <p14:modId xmlns:p14="http://schemas.microsoft.com/office/powerpoint/2010/main" val="2433309496"/>
              </p:ext>
            </p:extLst>
          </p:nvPr>
        </p:nvGraphicFramePr>
        <p:xfrm>
          <a:off x="2413261" y="3968684"/>
          <a:ext cx="7956223" cy="3012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1925" y="2631060"/>
            <a:ext cx="4388743" cy="1478566"/>
          </a:xfrm>
        </p:spPr>
        <p:txBody>
          <a:bodyPr anchor="ctr">
            <a:noAutofit/>
          </a:bodyPr>
          <a:lstStyle/>
          <a:p>
            <a:pPr algn="ctr"/>
            <a:r>
              <a:rPr lang="en-US" sz="6000" dirty="0">
                <a:solidFill>
                  <a:schemeClr val="accent2"/>
                </a:solidFill>
                <a:latin typeface="Roboto" panose="02000000000000000000" pitchFamily="2" charset="0"/>
                <a:ea typeface="Roboto" panose="02000000000000000000" pitchFamily="2" charset="0"/>
              </a:rPr>
              <a:t>OME </a:t>
            </a:r>
            <a:br>
              <a:rPr lang="en-US" sz="6000" dirty="0">
                <a:solidFill>
                  <a:schemeClr val="accent2"/>
                </a:solidFill>
                <a:latin typeface="Roboto" panose="02000000000000000000" pitchFamily="2" charset="0"/>
                <a:ea typeface="Roboto" panose="02000000000000000000" pitchFamily="2" charset="0"/>
              </a:rPr>
            </a:br>
            <a:r>
              <a:rPr lang="en-US" sz="6000" dirty="0">
                <a:solidFill>
                  <a:schemeClr val="accent2"/>
                </a:solidFill>
                <a:latin typeface="Roboto" panose="02000000000000000000" pitchFamily="2" charset="0"/>
                <a:ea typeface="Roboto" panose="02000000000000000000" pitchFamily="2" charset="0"/>
              </a:rPr>
              <a:t>Sections</a:t>
            </a:r>
          </a:p>
        </p:txBody>
      </p:sp>
      <p:sp>
        <p:nvSpPr>
          <p:cNvPr id="3" name="Subtitle 2"/>
          <p:cNvSpPr>
            <a:spLocks noGrp="1"/>
          </p:cNvSpPr>
          <p:nvPr>
            <p:ph type="subTitle" idx="1"/>
          </p:nvPr>
        </p:nvSpPr>
        <p:spPr>
          <a:xfrm>
            <a:off x="5729752" y="1933216"/>
            <a:ext cx="5018973" cy="2874254"/>
          </a:xfrm>
        </p:spPr>
        <p:txBody>
          <a:bodyPr anchor="ctr">
            <a:normAutofit/>
          </a:bodyPr>
          <a:lstStyle/>
          <a:p>
            <a:pPr algn="ctr">
              <a:lnSpc>
                <a:spcPct val="150000"/>
              </a:lnSpc>
              <a:spcAft>
                <a:spcPts val="600"/>
              </a:spcAft>
            </a:pPr>
            <a:r>
              <a:rPr lang="en-US" sz="1600" b="1" dirty="0">
                <a:solidFill>
                  <a:schemeClr val="bg1"/>
                </a:solidFill>
              </a:rPr>
              <a:t>The Office of the Medical Examiner is our department within Maricopa County.  The individual group that your position is part of within the department is considered your section.</a:t>
            </a:r>
          </a:p>
        </p:txBody>
      </p:sp>
      <p:pic>
        <p:nvPicPr>
          <p:cNvPr id="4" name="Picture 2">
            <a:extLst>
              <a:ext uri="{FF2B5EF4-FFF2-40B4-BE49-F238E27FC236}">
                <a16:creationId xmlns:a16="http://schemas.microsoft.com/office/drawing/2014/main" id="{B7D00B4C-063E-351A-AE88-37CC57B2F8A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7641" y="5929479"/>
            <a:ext cx="1488982" cy="703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8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2"/>
          <p:cNvSpPr txBox="1">
            <a:spLocks/>
          </p:cNvSpPr>
          <p:nvPr/>
        </p:nvSpPr>
        <p:spPr>
          <a:xfrm>
            <a:off x="220248" y="2253607"/>
            <a:ext cx="4258411" cy="2764633"/>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800" b="1" dirty="0">
                <a:solidFill>
                  <a:schemeClr val="accent2"/>
                </a:solidFill>
                <a:latin typeface="Roboto" panose="02000000000000000000" pitchFamily="2" charset="0"/>
                <a:ea typeface="Roboto" panose="02000000000000000000" pitchFamily="2" charset="0"/>
                <a:cs typeface="Poppins" panose="00000500000000000000" pitchFamily="2" charset="0"/>
              </a:rPr>
              <a:t>Office of the Medical Examiner</a:t>
            </a:r>
          </a:p>
          <a:p>
            <a:endParaRPr lang="en-US" sz="4000" b="1" dirty="0">
              <a:solidFill>
                <a:schemeClr val="accent2"/>
              </a:solidFill>
              <a:latin typeface="Roboto" panose="02000000000000000000" pitchFamily="2" charset="0"/>
              <a:ea typeface="Roboto" panose="02000000000000000000" pitchFamily="2" charset="0"/>
              <a:cs typeface="Poppins" panose="00000500000000000000" pitchFamily="2" charset="0"/>
            </a:endParaRPr>
          </a:p>
          <a:p>
            <a:r>
              <a:rPr lang="en-US" sz="3000" b="1" dirty="0">
                <a:solidFill>
                  <a:schemeClr val="accent2"/>
                </a:solidFill>
                <a:latin typeface="Roboto" panose="02000000000000000000" pitchFamily="2" charset="0"/>
                <a:ea typeface="Roboto" panose="02000000000000000000" pitchFamily="2" charset="0"/>
                <a:cs typeface="Poppins" panose="00000500000000000000" pitchFamily="2" charset="0"/>
              </a:rPr>
              <a:t>Organizational Chart</a:t>
            </a:r>
          </a:p>
        </p:txBody>
      </p:sp>
      <p:pic>
        <p:nvPicPr>
          <p:cNvPr id="2050" name="Picture 2">
            <a:extLst>
              <a:ext uri="{FF2B5EF4-FFF2-40B4-BE49-F238E27FC236}">
                <a16:creationId xmlns:a16="http://schemas.microsoft.com/office/drawing/2014/main" id="{2CF74AEB-57AF-28B3-9C9A-4E4B0A9382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9511" y="6169842"/>
            <a:ext cx="1150057" cy="543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BE828F-0821-25F2-F050-249B4F21780A}"/>
              </a:ext>
            </a:extLst>
          </p:cNvPr>
          <p:cNvPicPr>
            <a:picLocks noChangeAspect="1"/>
          </p:cNvPicPr>
          <p:nvPr/>
        </p:nvPicPr>
        <p:blipFill rotWithShape="1">
          <a:blip r:embed="rId4"/>
          <a:srcRect l="44426" t="19357" r="33115" b="13189"/>
          <a:stretch>
            <a:fillRect/>
          </a:stretch>
        </p:blipFill>
        <p:spPr>
          <a:xfrm>
            <a:off x="4944905" y="-19729"/>
            <a:ext cx="7247095" cy="6877729"/>
          </a:xfrm>
          <a:prstGeom prst="rect">
            <a:avLst/>
          </a:prstGeom>
        </p:spPr>
      </p:pic>
      <p:sp>
        <p:nvSpPr>
          <p:cNvPr id="4" name="Rectangle 3">
            <a:extLst>
              <a:ext uri="{FF2B5EF4-FFF2-40B4-BE49-F238E27FC236}">
                <a16:creationId xmlns:a16="http://schemas.microsoft.com/office/drawing/2014/main" id="{D18B04E5-A7B9-8175-A914-76DDD247139A}"/>
              </a:ext>
            </a:extLst>
          </p:cNvPr>
          <p:cNvSpPr/>
          <p:nvPr/>
        </p:nvSpPr>
        <p:spPr>
          <a:xfrm>
            <a:off x="6351786" y="3449250"/>
            <a:ext cx="1359653" cy="373348"/>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latin typeface="Roboto" panose="02000000000000000000" pitchFamily="2" charset="0"/>
                <a:ea typeface="Roboto" panose="02000000000000000000" pitchFamily="2" charset="0"/>
              </a:rPr>
              <a:t>HR Business Partner</a:t>
            </a:r>
          </a:p>
        </p:txBody>
      </p:sp>
      <p:sp>
        <p:nvSpPr>
          <p:cNvPr id="5" name="Rectangle 4">
            <a:extLst>
              <a:ext uri="{FF2B5EF4-FFF2-40B4-BE49-F238E27FC236}">
                <a16:creationId xmlns:a16="http://schemas.microsoft.com/office/drawing/2014/main" id="{C0F542F9-6BCD-D834-CB9F-5AD1A4FE443B}"/>
              </a:ext>
            </a:extLst>
          </p:cNvPr>
          <p:cNvSpPr/>
          <p:nvPr/>
        </p:nvSpPr>
        <p:spPr>
          <a:xfrm>
            <a:off x="9371884" y="3108229"/>
            <a:ext cx="1359653" cy="341021"/>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latin typeface="Roboto" panose="02000000000000000000" pitchFamily="2" charset="0"/>
                <a:ea typeface="Roboto" panose="02000000000000000000" pitchFamily="2" charset="0"/>
              </a:rPr>
              <a:t>Morgue Operations Supervisors</a:t>
            </a:r>
          </a:p>
        </p:txBody>
      </p:sp>
      <p:sp>
        <p:nvSpPr>
          <p:cNvPr id="7" name="Rectangle 6">
            <a:extLst>
              <a:ext uri="{FF2B5EF4-FFF2-40B4-BE49-F238E27FC236}">
                <a16:creationId xmlns:a16="http://schemas.microsoft.com/office/drawing/2014/main" id="{470FCC09-BCF2-9689-34A4-708A3091483B}"/>
              </a:ext>
            </a:extLst>
          </p:cNvPr>
          <p:cNvSpPr/>
          <p:nvPr/>
        </p:nvSpPr>
        <p:spPr>
          <a:xfrm>
            <a:off x="10879859" y="3123469"/>
            <a:ext cx="1312141" cy="341021"/>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latin typeface="Roboto" panose="02000000000000000000" pitchFamily="2" charset="0"/>
                <a:ea typeface="Roboto" panose="02000000000000000000" pitchFamily="2" charset="0"/>
              </a:rPr>
              <a:t>Morgue Operations Assistants &amp; Lead</a:t>
            </a:r>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5859" y="2262650"/>
            <a:ext cx="4946273" cy="2153104"/>
          </a:xfrm>
        </p:spPr>
        <p:txBody>
          <a:bodyPr anchor="ctr">
            <a:normAutofit/>
          </a:bodyPr>
          <a:lstStyle/>
          <a:p>
            <a:pPr algn="ctr">
              <a:lnSpc>
                <a:spcPct val="150000"/>
              </a:lnSpc>
              <a:spcAft>
                <a:spcPts val="600"/>
              </a:spcAft>
            </a:pP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Look for the </a:t>
            </a: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OME’s Picture Library</a:t>
            </a: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 on SharePoint under the Photography Tab to see who’s who at the OME, including photos and titles of all staff.</a:t>
            </a:r>
          </a:p>
        </p:txBody>
      </p:sp>
      <p:sp>
        <p:nvSpPr>
          <p:cNvPr id="7" name="TextBox 6">
            <a:extLst>
              <a:ext uri="{FF2B5EF4-FFF2-40B4-BE49-F238E27FC236}">
                <a16:creationId xmlns:a16="http://schemas.microsoft.com/office/drawing/2014/main" id="{7C85A466-D4CE-4CD8-9E8F-22A3991DA14D}"/>
              </a:ext>
            </a:extLst>
          </p:cNvPr>
          <p:cNvSpPr txBox="1"/>
          <p:nvPr/>
        </p:nvSpPr>
        <p:spPr>
          <a:xfrm>
            <a:off x="2420657" y="2369706"/>
            <a:ext cx="3758613" cy="1938992"/>
          </a:xfrm>
          <a:prstGeom prst="rect">
            <a:avLst/>
          </a:prstGeom>
          <a:noFill/>
        </p:spPr>
        <p:txBody>
          <a:bodyPr wrap="square">
            <a:spAutoFit/>
          </a:bodyPr>
          <a:lstStyle/>
          <a:p>
            <a:r>
              <a:rPr lang="en-US" sz="6000" b="1" dirty="0">
                <a:solidFill>
                  <a:schemeClr val="accent2"/>
                </a:solidFill>
                <a:latin typeface="Roboto" panose="02000000000000000000" pitchFamily="2" charset="0"/>
                <a:ea typeface="Roboto" panose="02000000000000000000" pitchFamily="2" charset="0"/>
                <a:cs typeface="Poppins" panose="00000500000000000000" pitchFamily="2" charset="0"/>
              </a:rPr>
              <a:t>Picture Library</a:t>
            </a:r>
          </a:p>
        </p:txBody>
      </p:sp>
      <p:pic>
        <p:nvPicPr>
          <p:cNvPr id="2" name="Picture 2">
            <a:extLst>
              <a:ext uri="{FF2B5EF4-FFF2-40B4-BE49-F238E27FC236}">
                <a16:creationId xmlns:a16="http://schemas.microsoft.com/office/drawing/2014/main" id="{1FE5E3A5-F7BC-2CB0-6A2B-7348BE6BE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641" y="5929479"/>
            <a:ext cx="1488982" cy="703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97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D4B049-FA2C-4425-AF1A-DBEC5064B1AC}"/>
              </a:ext>
            </a:extLst>
          </p:cNvPr>
          <p:cNvSpPr txBox="1">
            <a:spLocks/>
          </p:cNvSpPr>
          <p:nvPr/>
        </p:nvSpPr>
        <p:spPr>
          <a:xfrm>
            <a:off x="607243" y="0"/>
            <a:ext cx="4714188" cy="11508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4800" b="1" i="0" kern="1200" dirty="0">
                <a:solidFill>
                  <a:schemeClr val="accent2"/>
                </a:solidFill>
                <a:latin typeface="Roboto" panose="02000000000000000000" pitchFamily="2" charset="0"/>
                <a:ea typeface="Roboto" panose="02000000000000000000" pitchFamily="2" charset="0"/>
                <a:cs typeface="Poppins" charset="0"/>
              </a:rPr>
              <a:t>OME Sections</a:t>
            </a:r>
          </a:p>
        </p:txBody>
      </p:sp>
      <p:graphicFrame>
        <p:nvGraphicFramePr>
          <p:cNvPr id="34" name="Content Placeholder 13">
            <a:extLst>
              <a:ext uri="{FF2B5EF4-FFF2-40B4-BE49-F238E27FC236}">
                <a16:creationId xmlns:a16="http://schemas.microsoft.com/office/drawing/2014/main" id="{BC2B9A44-B03F-7498-26C1-6EFAB612E2A6}"/>
              </a:ext>
            </a:extLst>
          </p:cNvPr>
          <p:cNvGraphicFramePr>
            <a:graphicFrameLocks noGrp="1"/>
          </p:cNvGraphicFramePr>
          <p:nvPr>
            <p:ph idx="1"/>
            <p:extLst>
              <p:ext uri="{D42A27DB-BD31-4B8C-83A1-F6EECF244321}">
                <p14:modId xmlns:p14="http://schemas.microsoft.com/office/powerpoint/2010/main" val="1816747511"/>
              </p:ext>
            </p:extLst>
          </p:nvPr>
        </p:nvGraphicFramePr>
        <p:xfrm>
          <a:off x="465839" y="1028334"/>
          <a:ext cx="10954733" cy="487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2855393-4410-2C10-2AA8-72262480647B}"/>
              </a:ext>
            </a:extLst>
          </p:cNvPr>
          <p:cNvSpPr txBox="1"/>
          <p:nvPr/>
        </p:nvSpPr>
        <p:spPr>
          <a:xfrm>
            <a:off x="545575" y="5907194"/>
            <a:ext cx="10874997" cy="523220"/>
          </a:xfrm>
          <a:prstGeom prst="rect">
            <a:avLst/>
          </a:prstGeom>
          <a:noFill/>
        </p:spPr>
        <p:txBody>
          <a:bodyPr wrap="square">
            <a:spAutoFit/>
          </a:bodyPr>
          <a:lstStyle/>
          <a:p>
            <a:pPr marL="285750" lvl="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rPr>
              <a:t>The Laboratory is staffed with Accessioning Technicians and </a:t>
            </a:r>
            <a:r>
              <a:rPr lang="en-US" sz="1400" dirty="0" err="1">
                <a:solidFill>
                  <a:schemeClr val="bg1"/>
                </a:solidFill>
                <a:latin typeface="Roboto" panose="02000000000000000000" pitchFamily="2" charset="0"/>
                <a:ea typeface="Roboto" panose="02000000000000000000" pitchFamily="2" charset="0"/>
              </a:rPr>
              <a:t>Histotechnicians</a:t>
            </a:r>
            <a:r>
              <a:rPr lang="en-US" sz="1400" dirty="0">
                <a:solidFill>
                  <a:schemeClr val="bg1"/>
                </a:solidFill>
                <a:latin typeface="Roboto" panose="02000000000000000000" pitchFamily="2" charset="0"/>
                <a:ea typeface="Roboto" panose="02000000000000000000" pitchFamily="2" charset="0"/>
              </a:rPr>
              <a:t> who assist with the storage and handling of specimens and coordinate offsite toxicology testing.</a:t>
            </a:r>
          </a:p>
        </p:txBody>
      </p:sp>
    </p:spTree>
    <p:custDataLst>
      <p:tags r:id="rId1"/>
    </p:custDataLst>
    <p:extLst>
      <p:ext uri="{BB962C8B-B14F-4D97-AF65-F5344CB8AC3E}">
        <p14:creationId xmlns:p14="http://schemas.microsoft.com/office/powerpoint/2010/main" val="87593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684" y="664103"/>
            <a:ext cx="10515600" cy="669791"/>
          </a:xfrm>
        </p:spPr>
        <p:txBody>
          <a:bodyPr vert="horz" lIns="91440" tIns="45720" rIns="91440" bIns="45720" rtlCol="0" anchor="ctr">
            <a:noAutofit/>
          </a:bodyPr>
          <a:lstStyle/>
          <a:p>
            <a:r>
              <a:rPr lang="en-US" b="1" i="0" kern="1200" dirty="0">
                <a:solidFill>
                  <a:schemeClr val="accent2"/>
                </a:solidFill>
                <a:latin typeface="Roboto" panose="02000000000000000000" pitchFamily="2" charset="0"/>
                <a:ea typeface="Roboto" panose="02000000000000000000" pitchFamily="2" charset="0"/>
              </a:rPr>
              <a:t>OME Sections</a:t>
            </a:r>
            <a:br>
              <a:rPr lang="en-US" b="1" i="0" kern="1200" dirty="0">
                <a:solidFill>
                  <a:schemeClr val="accent2"/>
                </a:solidFill>
                <a:latin typeface="Roboto" panose="02000000000000000000" pitchFamily="2" charset="0"/>
                <a:ea typeface="Roboto" panose="02000000000000000000" pitchFamily="2" charset="0"/>
              </a:rPr>
            </a:br>
            <a:endParaRPr lang="en-US" b="1" i="0" kern="1200" dirty="0">
              <a:solidFill>
                <a:schemeClr val="accent2"/>
              </a:solidFill>
              <a:latin typeface="Roboto" panose="02000000000000000000" pitchFamily="2" charset="0"/>
              <a:ea typeface="Roboto" panose="02000000000000000000" pitchFamily="2" charset="0"/>
            </a:endParaRPr>
          </a:p>
        </p:txBody>
      </p:sp>
      <p:graphicFrame>
        <p:nvGraphicFramePr>
          <p:cNvPr id="10" name="Content Placeholder 2">
            <a:extLst>
              <a:ext uri="{FF2B5EF4-FFF2-40B4-BE49-F238E27FC236}">
                <a16:creationId xmlns:a16="http://schemas.microsoft.com/office/drawing/2014/main" id="{11BCAA98-8E87-E12A-A63A-07628C897D59}"/>
              </a:ext>
            </a:extLst>
          </p:cNvPr>
          <p:cNvGraphicFramePr/>
          <p:nvPr>
            <p:extLst>
              <p:ext uri="{D42A27DB-BD31-4B8C-83A1-F6EECF244321}">
                <p14:modId xmlns:p14="http://schemas.microsoft.com/office/powerpoint/2010/main" val="1614725638"/>
              </p:ext>
            </p:extLst>
          </p:nvPr>
        </p:nvGraphicFramePr>
        <p:xfrm>
          <a:off x="607309" y="1239625"/>
          <a:ext cx="10761417" cy="532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298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35000" y="215986"/>
            <a:ext cx="10515600" cy="1520890"/>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OME History</a:t>
            </a:r>
          </a:p>
        </p:txBody>
      </p:sp>
      <p:sp>
        <p:nvSpPr>
          <p:cNvPr id="14" name="Content Placeholder 13"/>
          <p:cNvSpPr>
            <a:spLocks noGrp="1"/>
          </p:cNvSpPr>
          <p:nvPr>
            <p:ph idx="1"/>
          </p:nvPr>
        </p:nvSpPr>
        <p:spPr>
          <a:xfrm>
            <a:off x="635000" y="1527371"/>
            <a:ext cx="10515600" cy="5037924"/>
          </a:xfrm>
        </p:spPr>
        <p:txBody>
          <a:bodyPr>
            <a:normAutofit/>
          </a:bodyPr>
          <a:lstStyle/>
          <a:p>
            <a:r>
              <a:rPr lang="en-US" sz="2200" dirty="0">
                <a:solidFill>
                  <a:schemeClr val="bg1"/>
                </a:solidFill>
              </a:rPr>
              <a:t>The Maricopa County Office of the Medical Examiner is the oldest functioning ME office in Arizona.</a:t>
            </a:r>
          </a:p>
          <a:p>
            <a:r>
              <a:rPr lang="en-US" sz="2200" dirty="0">
                <a:solidFill>
                  <a:schemeClr val="bg1"/>
                </a:solidFill>
              </a:rPr>
              <a:t>The first Maricopa County Medical Examiner was named in 1957.</a:t>
            </a:r>
          </a:p>
          <a:p>
            <a:r>
              <a:rPr lang="en-US" sz="2200" dirty="0">
                <a:solidFill>
                  <a:schemeClr val="bg1"/>
                </a:solidFill>
              </a:rPr>
              <a:t>Until 1975, most of Arizona had a coroner system in which the local Justices of the Peace served as the County Coroners.</a:t>
            </a:r>
          </a:p>
          <a:p>
            <a:pPr lvl="1"/>
            <a:r>
              <a:rPr lang="en-US" sz="2200" dirty="0">
                <a:solidFill>
                  <a:schemeClr val="bg1"/>
                </a:solidFill>
              </a:rPr>
              <a:t>Currently, the OME is a Medical Examiner system.</a:t>
            </a:r>
          </a:p>
          <a:p>
            <a:r>
              <a:rPr lang="en-US" sz="2200" dirty="0">
                <a:solidFill>
                  <a:schemeClr val="bg1"/>
                </a:solidFill>
              </a:rPr>
              <a:t>The current building was completed in October 2002 and renovated in the summer of 2024.</a:t>
            </a:r>
          </a:p>
          <a:p>
            <a:r>
              <a:rPr lang="en-US" sz="2200" dirty="0">
                <a:solidFill>
                  <a:schemeClr val="bg1"/>
                </a:solidFill>
              </a:rPr>
              <a:t>Dr. Jeffrey Johnston became Chief Medical Examiner of the OME in 2013 and serves as the Director and Appointing Authority of the Department.</a:t>
            </a:r>
          </a:p>
        </p:txBody>
      </p:sp>
    </p:spTree>
    <p:custDataLst>
      <p:tags r:id="rId1"/>
    </p:custDataLst>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1471-6E1C-47DE-A828-AFFF29F28D14}"/>
              </a:ext>
            </a:extLst>
          </p:cNvPr>
          <p:cNvSpPr>
            <a:spLocks noGrp="1"/>
          </p:cNvSpPr>
          <p:nvPr>
            <p:ph type="ctrTitle"/>
          </p:nvPr>
        </p:nvSpPr>
        <p:spPr/>
        <p:txBody>
          <a:bodyPr/>
          <a:lstStyle/>
          <a:p>
            <a:r>
              <a:rPr lang="en-US" sz="4800" dirty="0">
                <a:solidFill>
                  <a:schemeClr val="accent2"/>
                </a:solidFill>
                <a:latin typeface="Roboto" panose="02000000000000000000" pitchFamily="2" charset="0"/>
                <a:ea typeface="Roboto" panose="02000000000000000000" pitchFamily="2" charset="0"/>
              </a:rPr>
              <a:t>Navigating the Office of the Medical Examiner</a:t>
            </a:r>
            <a:endParaRPr lang="en-US" dirty="0">
              <a:solidFill>
                <a:schemeClr val="accent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7548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7113" y="422397"/>
            <a:ext cx="5977773" cy="1153688"/>
          </a:xfrm>
        </p:spPr>
        <p:txBody>
          <a:bodyPr anchor="ctr">
            <a:normAutofit/>
          </a:bodyPr>
          <a:lstStyle/>
          <a:p>
            <a:r>
              <a:rPr lang="en-US" sz="4800" dirty="0">
                <a:solidFill>
                  <a:schemeClr val="accent2"/>
                </a:solidFill>
                <a:latin typeface="Roboto" panose="02000000000000000000" pitchFamily="2" charset="0"/>
                <a:ea typeface="Roboto" panose="02000000000000000000" pitchFamily="2" charset="0"/>
              </a:rPr>
              <a:t>OME Staff Facilities</a:t>
            </a:r>
          </a:p>
        </p:txBody>
      </p:sp>
      <p:graphicFrame>
        <p:nvGraphicFramePr>
          <p:cNvPr id="5" name="Diagram 4"/>
          <p:cNvGraphicFramePr/>
          <p:nvPr>
            <p:extLst>
              <p:ext uri="{D42A27DB-BD31-4B8C-83A1-F6EECF244321}">
                <p14:modId xmlns:p14="http://schemas.microsoft.com/office/powerpoint/2010/main" val="425144402"/>
              </p:ext>
            </p:extLst>
          </p:nvPr>
        </p:nvGraphicFramePr>
        <p:xfrm>
          <a:off x="1829977" y="1816198"/>
          <a:ext cx="8532043" cy="40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0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8200" y="198526"/>
            <a:ext cx="10515600" cy="1020615"/>
          </a:xfrm>
        </p:spPr>
        <p:txBody>
          <a:bodyPr>
            <a:normAutofit/>
          </a:bodyPr>
          <a:lstStyle/>
          <a:p>
            <a:r>
              <a:rPr lang="en-US" sz="4800" dirty="0">
                <a:solidFill>
                  <a:schemeClr val="accent2"/>
                </a:solidFill>
                <a:latin typeface="Roboto" panose="02000000000000000000" pitchFamily="2" charset="0"/>
                <a:ea typeface="Roboto" panose="02000000000000000000" pitchFamily="2" charset="0"/>
                <a:cs typeface="Poppins" panose="00000500000000000000" pitchFamily="2" charset="0"/>
              </a:rPr>
              <a:t>Facility Policies</a:t>
            </a:r>
          </a:p>
        </p:txBody>
      </p:sp>
      <p:sp>
        <p:nvSpPr>
          <p:cNvPr id="14" name="Content Placeholder 13"/>
          <p:cNvSpPr>
            <a:spLocks noGrp="1"/>
          </p:cNvSpPr>
          <p:nvPr>
            <p:ph idx="1"/>
          </p:nvPr>
        </p:nvSpPr>
        <p:spPr>
          <a:xfrm>
            <a:off x="838200" y="1219141"/>
            <a:ext cx="10572946" cy="5289524"/>
          </a:xfrm>
        </p:spPr>
        <p:txBody>
          <a:bodyPr>
            <a:normAutofit/>
          </a:bodyPr>
          <a:lstStyle/>
          <a:p>
            <a:pPr marL="0" indent="0">
              <a:lnSpc>
                <a:spcPct val="100000"/>
              </a:lnSpc>
              <a:buNone/>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The OME is a closed facility. Any requests to access the building, including visits from family and tours, must be approved through an employee’s direct supervisor, the appointing authority, or a designee.</a:t>
            </a:r>
          </a:p>
          <a:p>
            <a:pPr marL="0" indent="0">
              <a:lnSpc>
                <a:spcPct val="100000"/>
              </a:lnSpc>
              <a:buNone/>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  </a:t>
            </a:r>
          </a:p>
          <a:p>
            <a:pPr lvl="1">
              <a:lnSpc>
                <a:spcPct val="100000"/>
              </a:lnSpc>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All approved visitors must sign in through either the Front Desk or Admitting</a:t>
            </a:r>
          </a:p>
          <a:p>
            <a:pPr marL="457200" lvl="1" indent="0">
              <a:lnSpc>
                <a:spcPct val="100000"/>
              </a:lnSpc>
              <a:buNone/>
            </a:pPr>
            <a:endParaRPr lang="en-US" sz="16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1">
              <a:lnSpc>
                <a:spcPct val="100000"/>
              </a:lnSpc>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Once a visitor is provided access and issued a visitor badge, the employee who brings the visitor into the facility is responsible for ensuring that the visitor is accompanied at all times, has access only to approved areas, and that he or she exits and signs out appropriately. Approved areas for visiting family members of employees include the employee’s office or, should the employee not have their own office, a break room or meeting room. The employee is responsible for ensuring that any sensitive and confidential items in their office are not visible to visitors. Visitors under 18 years of age are not permitted access to the basement level of the OME, laboratory, or MDI offices.</a:t>
            </a:r>
          </a:p>
          <a:p>
            <a:pPr marL="457200" lvl="1" indent="0">
              <a:lnSpc>
                <a:spcPct val="100000"/>
              </a:lnSpc>
              <a:buNone/>
            </a:pPr>
            <a:endParaRPr lang="en-US" sz="16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1">
              <a:lnSpc>
                <a:spcPct val="100000"/>
              </a:lnSpc>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Tours and similar educational requests must be logged on SharePoint under the Admin tab and Educational Outreach for review and approval/denial from the leadership team.</a:t>
            </a:r>
          </a:p>
          <a:p>
            <a:pPr marL="457200" lvl="1" indent="0">
              <a:lnSpc>
                <a:spcPct val="100000"/>
              </a:lnSpc>
              <a:buNone/>
            </a:pPr>
            <a:endParaRPr lang="en-US" sz="16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1">
              <a:lnSpc>
                <a:spcPct val="100000"/>
              </a:lnSpc>
            </a:pPr>
            <a:r>
              <a:rPr lang="en-US" sz="1600" dirty="0">
                <a:solidFill>
                  <a:schemeClr val="bg2"/>
                </a:solidFill>
                <a:latin typeface="Roboto" panose="02000000000000000000" pitchFamily="2" charset="0"/>
                <a:ea typeface="Roboto" panose="02000000000000000000" pitchFamily="2" charset="0"/>
                <a:cs typeface="Poppins" panose="00000500000000000000" pitchFamily="2" charset="0"/>
              </a:rPr>
              <a:t>Reference the Facility Security Policy and Employee, Office and Visitor Badges Policy under Directives on SharePoint for more information.</a:t>
            </a:r>
          </a:p>
        </p:txBody>
      </p:sp>
      <p:pic>
        <p:nvPicPr>
          <p:cNvPr id="2" name="Picture 2">
            <a:extLst>
              <a:ext uri="{FF2B5EF4-FFF2-40B4-BE49-F238E27FC236}">
                <a16:creationId xmlns:a16="http://schemas.microsoft.com/office/drawing/2014/main" id="{A19E6CB4-C542-B1C4-99F3-D57B27DB59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093778" y="6240164"/>
            <a:ext cx="887689" cy="4193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383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accent2"/>
                </a:solidFill>
                <a:latin typeface="Roboto" panose="02000000000000000000" pitchFamily="2" charset="0"/>
                <a:ea typeface="Roboto" panose="02000000000000000000" pitchFamily="2" charset="0"/>
                <a:cs typeface="Poppins" panose="00000500000000000000" pitchFamily="2" charset="0"/>
              </a:rPr>
              <a:t>Facility Policies</a:t>
            </a:r>
          </a:p>
        </p:txBody>
      </p:sp>
      <p:sp>
        <p:nvSpPr>
          <p:cNvPr id="14" name="Content Placeholder 13"/>
          <p:cNvSpPr>
            <a:spLocks noGrp="1"/>
          </p:cNvSpPr>
          <p:nvPr>
            <p:ph idx="1"/>
          </p:nvPr>
        </p:nvSpPr>
        <p:spPr>
          <a:xfrm>
            <a:off x="838199" y="1718290"/>
            <a:ext cx="9975635" cy="4597669"/>
          </a:xfrm>
        </p:spPr>
        <p:txBody>
          <a:bodyPr>
            <a:normAutofit/>
          </a:bodyPr>
          <a:lstStyle/>
          <a:p>
            <a:r>
              <a:rPr lang="en-US" sz="1800" dirty="0">
                <a:solidFill>
                  <a:schemeClr val="bg2"/>
                </a:solidFill>
                <a:latin typeface="Roboto" panose="02000000000000000000" pitchFamily="2" charset="0"/>
                <a:ea typeface="Roboto" panose="02000000000000000000" pitchFamily="2" charset="0"/>
                <a:cs typeface="Poppins" panose="00000500000000000000" pitchFamily="2" charset="0"/>
              </a:rPr>
              <a:t>The County is smoke-free and all county facilities, vehicles, and property are no smoking areas.  Those employees who wish to smoke on their breaks must be off of County property (on public sidewalks at least 20 feet from an entrance or ventilation system to the building).</a:t>
            </a:r>
          </a:p>
          <a:p>
            <a:pPr marL="0" indent="0">
              <a:buNone/>
            </a:pPr>
            <a:endParaRPr lang="en-US" sz="18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1"/>
            <a:r>
              <a:rPr lang="en-US" sz="1800" dirty="0">
                <a:solidFill>
                  <a:schemeClr val="bg2"/>
                </a:solidFill>
                <a:latin typeface="Roboto" panose="02000000000000000000" pitchFamily="2" charset="0"/>
                <a:ea typeface="Roboto" panose="02000000000000000000" pitchFamily="2" charset="0"/>
                <a:cs typeface="Poppins" panose="00000500000000000000" pitchFamily="2" charset="0"/>
              </a:rPr>
              <a:t>Reference county policy A1919 Prohibitions of Smoking and Tobacco Use on County Property on MyMC for more information.</a:t>
            </a:r>
          </a:p>
          <a:p>
            <a:pPr marL="457200" lvl="1" indent="0">
              <a:buNone/>
            </a:pPr>
            <a:endParaRPr lang="en-US" sz="18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0"/>
            <a:r>
              <a:rPr lang="en-US" sz="1800" dirty="0">
                <a:solidFill>
                  <a:schemeClr val="bg2"/>
                </a:solidFill>
                <a:latin typeface="Roboto" panose="02000000000000000000" pitchFamily="2" charset="0"/>
                <a:ea typeface="Roboto" panose="02000000000000000000" pitchFamily="2" charset="0"/>
                <a:cs typeface="Poppins" panose="00000500000000000000" pitchFamily="2" charset="0"/>
              </a:rPr>
              <a:t>Unauthorized photography of the OME, scenes, or other case related items is prohibited.</a:t>
            </a:r>
          </a:p>
          <a:p>
            <a:pPr marL="0" lvl="0" indent="0">
              <a:buNone/>
            </a:pPr>
            <a:endParaRPr lang="en-US" sz="1800" dirty="0">
              <a:solidFill>
                <a:schemeClr val="bg2"/>
              </a:solidFill>
              <a:latin typeface="Roboto" panose="02000000000000000000" pitchFamily="2" charset="0"/>
              <a:ea typeface="Roboto" panose="02000000000000000000" pitchFamily="2" charset="0"/>
              <a:cs typeface="Poppins" panose="00000500000000000000" pitchFamily="2" charset="0"/>
            </a:endParaRPr>
          </a:p>
          <a:p>
            <a:pPr lvl="0"/>
            <a:r>
              <a:rPr lang="en-US" sz="1800" dirty="0">
                <a:solidFill>
                  <a:schemeClr val="bg2"/>
                </a:solidFill>
                <a:latin typeface="Roboto" panose="02000000000000000000" pitchFamily="2" charset="0"/>
                <a:ea typeface="Roboto" panose="02000000000000000000" pitchFamily="2" charset="0"/>
                <a:cs typeface="Poppins" panose="00000500000000000000" pitchFamily="2" charset="0"/>
              </a:rPr>
              <a:t>The OME offers a lactation room for new mothers.  Check with your supervisor or the HR Business Partner for a current location.</a:t>
            </a:r>
          </a:p>
        </p:txBody>
      </p:sp>
      <p:pic>
        <p:nvPicPr>
          <p:cNvPr id="2" name="Picture 2">
            <a:extLst>
              <a:ext uri="{FF2B5EF4-FFF2-40B4-BE49-F238E27FC236}">
                <a16:creationId xmlns:a16="http://schemas.microsoft.com/office/drawing/2014/main" id="{249CA5D4-15F9-33B4-7E5B-BB9066F5E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835" y="6093739"/>
            <a:ext cx="1128548" cy="53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idx="14"/>
          </p:nvPr>
        </p:nvSpPr>
        <p:spPr>
          <a:xfrm>
            <a:off x="975675" y="1641982"/>
            <a:ext cx="10453626" cy="3415498"/>
          </a:xfrm>
        </p:spPr>
        <p:txBody>
          <a:bodyPr vert="horz" lIns="91440" tIns="45720" rIns="91440" bIns="45720" rtlCol="0">
            <a:normAutofit/>
          </a:bodyPr>
          <a:lstStyle/>
          <a:p>
            <a:pPr>
              <a:spcAft>
                <a:spcPts val="200"/>
              </a:spcAft>
            </a:pPr>
            <a:r>
              <a:rPr lang="en-US" sz="1800" dirty="0">
                <a:solidFill>
                  <a:schemeClr val="bg2"/>
                </a:solidFill>
              </a:rPr>
              <a:t>The OME has Conference Rooms in the following locations:</a:t>
            </a:r>
          </a:p>
          <a:p>
            <a:pPr marL="841248" lvl="1" indent="-384048">
              <a:spcAft>
                <a:spcPts val="200"/>
              </a:spcAft>
              <a:buFont typeface="Franklin Gothic Book" panose="020B0503020102020204" pitchFamily="34" charset="0"/>
              <a:buChar char="-"/>
            </a:pPr>
            <a:r>
              <a:rPr lang="en-US" sz="1600" dirty="0">
                <a:solidFill>
                  <a:schemeClr val="bg2"/>
                </a:solidFill>
              </a:rPr>
              <a:t>Medical Library on 2</a:t>
            </a:r>
            <a:r>
              <a:rPr lang="en-US" sz="1600" baseline="30000" dirty="0">
                <a:solidFill>
                  <a:schemeClr val="bg2"/>
                </a:solidFill>
              </a:rPr>
              <a:t>nd</a:t>
            </a:r>
            <a:r>
              <a:rPr lang="en-US" sz="1600" dirty="0">
                <a:solidFill>
                  <a:schemeClr val="bg2"/>
                </a:solidFill>
              </a:rPr>
              <a:t> Floor</a:t>
            </a:r>
          </a:p>
          <a:p>
            <a:pPr marL="841248" lvl="1" indent="-384048">
              <a:spcAft>
                <a:spcPts val="200"/>
              </a:spcAft>
              <a:buFont typeface="Franklin Gothic Book" panose="020B0503020102020204" pitchFamily="34" charset="0"/>
              <a:buChar char="-"/>
            </a:pPr>
            <a:r>
              <a:rPr lang="en-US" sz="1600" dirty="0">
                <a:solidFill>
                  <a:schemeClr val="bg2"/>
                </a:solidFill>
              </a:rPr>
              <a:t>Large Conference Room on the 1</a:t>
            </a:r>
            <a:r>
              <a:rPr lang="en-US" sz="1600" baseline="30000" dirty="0">
                <a:solidFill>
                  <a:schemeClr val="bg2"/>
                </a:solidFill>
              </a:rPr>
              <a:t>st</a:t>
            </a:r>
            <a:r>
              <a:rPr lang="en-US" sz="1600" dirty="0">
                <a:solidFill>
                  <a:schemeClr val="bg2"/>
                </a:solidFill>
              </a:rPr>
              <a:t> Floor of the main building behind the FT offices</a:t>
            </a:r>
          </a:p>
          <a:p>
            <a:pPr marL="841248" lvl="1" indent="-384048">
              <a:spcAft>
                <a:spcPts val="200"/>
              </a:spcAft>
              <a:buFont typeface="Franklin Gothic Book" panose="020B0503020102020204" pitchFamily="34" charset="0"/>
              <a:buChar char="-"/>
            </a:pPr>
            <a:r>
              <a:rPr lang="en-US" sz="1600" dirty="0">
                <a:solidFill>
                  <a:schemeClr val="bg2"/>
                </a:solidFill>
              </a:rPr>
              <a:t>Large Conference Room near the Investigation employee entrance</a:t>
            </a:r>
          </a:p>
          <a:p>
            <a:pPr marL="841248" lvl="1" indent="-384048">
              <a:spcAft>
                <a:spcPts val="200"/>
              </a:spcAft>
              <a:buFont typeface="Franklin Gothic Book" panose="020B0503020102020204" pitchFamily="34" charset="0"/>
              <a:buChar char="-"/>
            </a:pPr>
            <a:r>
              <a:rPr lang="en-US" sz="1600" dirty="0">
                <a:solidFill>
                  <a:schemeClr val="bg2"/>
                </a:solidFill>
              </a:rPr>
              <a:t>Large Conference Training Room located on the rear side of the Investigations area</a:t>
            </a:r>
          </a:p>
          <a:p>
            <a:pPr marL="457200" lvl="1" indent="0">
              <a:spcAft>
                <a:spcPts val="200"/>
              </a:spcAft>
              <a:buNone/>
            </a:pPr>
            <a:endParaRPr lang="en-US" sz="1400" dirty="0">
              <a:solidFill>
                <a:schemeClr val="bg2"/>
              </a:solidFill>
            </a:endParaRPr>
          </a:p>
          <a:p>
            <a:pPr>
              <a:spcAft>
                <a:spcPts val="200"/>
              </a:spcAft>
            </a:pPr>
            <a:r>
              <a:rPr lang="en-US" sz="1800" dirty="0">
                <a:solidFill>
                  <a:schemeClr val="bg2"/>
                </a:solidFill>
              </a:rPr>
              <a:t>To schedule meetings in these rooms, utilize Outlook and add the meeting room as a meeting attendee by searching MEDEX and selecting the desired room. This will hold the meeting room during the block of time needed. You will receive an email indicating whether your meeting is accepted or denied if the room is already occupied.</a:t>
            </a:r>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chemeClr val="accent2"/>
                </a:solidFill>
                <a:latin typeface="Roboto" panose="02000000000000000000" pitchFamily="2" charset="0"/>
                <a:ea typeface="Roboto" panose="02000000000000000000" pitchFamily="2" charset="0"/>
              </a:rPr>
              <a:t>Meeting Rooms</a:t>
            </a:r>
          </a:p>
        </p:txBody>
      </p:sp>
      <p:pic>
        <p:nvPicPr>
          <p:cNvPr id="3" name="Picture 2">
            <a:extLst>
              <a:ext uri="{FF2B5EF4-FFF2-40B4-BE49-F238E27FC236}">
                <a16:creationId xmlns:a16="http://schemas.microsoft.com/office/drawing/2014/main" id="{97755130-7A19-325B-2347-34521592A1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65027" y="6141572"/>
            <a:ext cx="1128548" cy="53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86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151" y="488974"/>
            <a:ext cx="9990083" cy="1316421"/>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Parking and Commute Options</a:t>
            </a:r>
          </a:p>
        </p:txBody>
      </p:sp>
      <p:sp>
        <p:nvSpPr>
          <p:cNvPr id="4" name="Content Placeholder 3"/>
          <p:cNvSpPr>
            <a:spLocks noGrp="1"/>
          </p:cNvSpPr>
          <p:nvPr>
            <p:ph idx="1"/>
          </p:nvPr>
        </p:nvSpPr>
        <p:spPr>
          <a:xfrm>
            <a:off x="624643" y="1962806"/>
            <a:ext cx="5215890" cy="3894083"/>
          </a:xfrm>
        </p:spPr>
        <p:txBody>
          <a:bodyPr>
            <a:normAutofit/>
          </a:bodyPr>
          <a:lstStyle/>
          <a:p>
            <a:pPr>
              <a:lnSpc>
                <a:spcPct val="100000"/>
              </a:lnSpc>
            </a:pPr>
            <a:r>
              <a:rPr lang="en-US" sz="1600" dirty="0">
                <a:solidFill>
                  <a:schemeClr val="bg2"/>
                </a:solidFill>
              </a:rPr>
              <a:t>The OME has secure onsite parking available to staff in the Visitor parking area (left-hand entrance).</a:t>
            </a:r>
          </a:p>
          <a:p>
            <a:pPr>
              <a:lnSpc>
                <a:spcPct val="100000"/>
              </a:lnSpc>
            </a:pPr>
            <a:r>
              <a:rPr lang="en-US" sz="1600" dirty="0">
                <a:solidFill>
                  <a:schemeClr val="bg2"/>
                </a:solidFill>
              </a:rPr>
              <a:t>Volunteers/interns should park on the basement level or floors 2-5 past the Juror Entrance. The main floor Visitor parking is reserved for doctors and visiting agencies.</a:t>
            </a:r>
          </a:p>
          <a:p>
            <a:pPr>
              <a:lnSpc>
                <a:spcPct val="100000"/>
              </a:lnSpc>
            </a:pPr>
            <a:r>
              <a:rPr lang="en-US" sz="1600" dirty="0">
                <a:solidFill>
                  <a:schemeClr val="bg2"/>
                </a:solidFill>
              </a:rPr>
              <a:t>When walking to the OME, volunteers/interns may use their badge to enter the main lobby or they can use the side gate to the patio area to the east of the building.  The side gate code is 7046.</a:t>
            </a:r>
          </a:p>
        </p:txBody>
      </p:sp>
      <p:sp>
        <p:nvSpPr>
          <p:cNvPr id="6" name="Content Placeholder 5"/>
          <p:cNvSpPr>
            <a:spLocks noGrp="1"/>
          </p:cNvSpPr>
          <p:nvPr>
            <p:ph idx="14"/>
          </p:nvPr>
        </p:nvSpPr>
        <p:spPr>
          <a:xfrm>
            <a:off x="6244590" y="1927455"/>
            <a:ext cx="5215890" cy="3894084"/>
          </a:xfrm>
        </p:spPr>
        <p:txBody>
          <a:bodyPr>
            <a:normAutofit/>
          </a:bodyPr>
          <a:lstStyle/>
          <a:p>
            <a:pPr>
              <a:lnSpc>
                <a:spcPct val="100000"/>
              </a:lnSpc>
            </a:pPr>
            <a:r>
              <a:rPr lang="en-US" sz="1600" dirty="0">
                <a:solidFill>
                  <a:schemeClr val="bg2"/>
                </a:solidFill>
              </a:rPr>
              <a:t>The parking garage has security services on site from 6am to 7pm daily.</a:t>
            </a:r>
          </a:p>
          <a:p>
            <a:pPr lvl="1">
              <a:lnSpc>
                <a:spcPct val="100000"/>
              </a:lnSpc>
              <a:buFont typeface="Roboto" panose="02000000000000000000" pitchFamily="2" charset="0"/>
              <a:buChar char="."/>
            </a:pPr>
            <a:r>
              <a:rPr lang="en-US" sz="1600" dirty="0">
                <a:solidFill>
                  <a:schemeClr val="bg2"/>
                </a:solidFill>
              </a:rPr>
              <a:t>In the event of an emergency or immediate threat, staff may call central security services or 911.  Visit </a:t>
            </a:r>
            <a:r>
              <a:rPr lang="en-US" sz="1600" dirty="0" err="1">
                <a:solidFill>
                  <a:schemeClr val="bg2"/>
                </a:solidFill>
              </a:rPr>
              <a:t>MyMC</a:t>
            </a:r>
            <a:r>
              <a:rPr lang="en-US" sz="1600" dirty="0">
                <a:solidFill>
                  <a:schemeClr val="bg2"/>
                </a:solidFill>
              </a:rPr>
              <a:t> – Services – Security Services for the main phone line and emergency phone line.  Central Security Services is available 24 hours a day, 7 days a week</a:t>
            </a:r>
          </a:p>
          <a:p>
            <a:pPr lvl="1">
              <a:lnSpc>
                <a:spcPct val="100000"/>
              </a:lnSpc>
              <a:buFont typeface="Roboto" panose="02000000000000000000" pitchFamily="2" charset="0"/>
              <a:buChar char="."/>
            </a:pPr>
            <a:r>
              <a:rPr lang="en-US" sz="1600" dirty="0">
                <a:solidFill>
                  <a:schemeClr val="bg2"/>
                </a:solidFill>
              </a:rPr>
              <a:t>In the event of immediate threat where a phone call is not possible, the office also has two panic buttons, located in admitting and in the front desk area.</a:t>
            </a:r>
          </a:p>
          <a:p>
            <a:endParaRPr lang="en-US" sz="1800" dirty="0">
              <a:solidFill>
                <a:schemeClr val="bg2"/>
              </a:solidFill>
            </a:endParaRPr>
          </a:p>
        </p:txBody>
      </p:sp>
      <p:pic>
        <p:nvPicPr>
          <p:cNvPr id="3" name="Picture 2">
            <a:extLst>
              <a:ext uri="{FF2B5EF4-FFF2-40B4-BE49-F238E27FC236}">
                <a16:creationId xmlns:a16="http://schemas.microsoft.com/office/drawing/2014/main" id="{34FDE138-EDA4-A8E0-5615-58D9ED7A4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476" y="5943600"/>
            <a:ext cx="1128548" cy="5330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52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2C76-AB34-C83B-C8E8-BD8F406A45A7}"/>
              </a:ext>
            </a:extLst>
          </p:cNvPr>
          <p:cNvSpPr>
            <a:spLocks noGrp="1"/>
          </p:cNvSpPr>
          <p:nvPr>
            <p:ph type="ctrTitle"/>
          </p:nvPr>
        </p:nvSpPr>
        <p:spPr>
          <a:xfrm>
            <a:off x="1931572" y="2404988"/>
            <a:ext cx="8328856" cy="2048024"/>
          </a:xfrm>
        </p:spPr>
        <p:txBody>
          <a:bodyPr/>
          <a:lstStyle/>
          <a:p>
            <a:r>
              <a:rPr lang="en-US" dirty="0">
                <a:solidFill>
                  <a:schemeClr val="accent2"/>
                </a:solidFill>
                <a:latin typeface="Roboto" panose="02000000000000000000" pitchFamily="2" charset="0"/>
                <a:ea typeface="Roboto" panose="02000000000000000000" pitchFamily="2" charset="0"/>
              </a:rPr>
              <a:t>Representing the Office of the Medical Examiner </a:t>
            </a:r>
          </a:p>
        </p:txBody>
      </p:sp>
    </p:spTree>
    <p:extLst>
      <p:ext uri="{BB962C8B-B14F-4D97-AF65-F5344CB8AC3E}">
        <p14:creationId xmlns:p14="http://schemas.microsoft.com/office/powerpoint/2010/main" val="278164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EB8E-9611-3A12-B776-5EC2E27324CB}"/>
              </a:ext>
            </a:extLst>
          </p:cNvPr>
          <p:cNvSpPr>
            <a:spLocks noGrp="1"/>
          </p:cNvSpPr>
          <p:nvPr>
            <p:ph type="ctrTitle"/>
          </p:nvPr>
        </p:nvSpPr>
        <p:spPr>
          <a:xfrm>
            <a:off x="590363" y="622362"/>
            <a:ext cx="5184710" cy="2239347"/>
          </a:xfrm>
        </p:spPr>
        <p:txBody>
          <a:bodyPr/>
          <a:lstStyle/>
          <a:p>
            <a:r>
              <a:rPr lang="en-US" sz="4800" dirty="0">
                <a:solidFill>
                  <a:schemeClr val="accent2"/>
                </a:solidFill>
                <a:latin typeface="Roboto" panose="02000000000000000000" pitchFamily="2" charset="0"/>
                <a:ea typeface="Roboto" panose="02000000000000000000" pitchFamily="2" charset="0"/>
              </a:rPr>
              <a:t>Dress Code</a:t>
            </a:r>
            <a:endParaRPr lang="en-US" dirty="0">
              <a:solidFill>
                <a:schemeClr val="accent2"/>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3A5FA97C-0DB1-BC7D-0799-ABAA36A783F1}"/>
              </a:ext>
            </a:extLst>
          </p:cNvPr>
          <p:cNvSpPr txBox="1"/>
          <p:nvPr/>
        </p:nvSpPr>
        <p:spPr>
          <a:xfrm>
            <a:off x="662473" y="2341982"/>
            <a:ext cx="5542384" cy="2831544"/>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rPr>
              <a:t>It is important to project a professional image to our community, visitors and other agencies.  </a:t>
            </a:r>
          </a:p>
          <a:p>
            <a:endParaRPr lang="en-US" sz="1600" dirty="0">
              <a:solidFill>
                <a:schemeClr val="bg1"/>
              </a:solidFill>
              <a:latin typeface="Roboto" panose="02000000000000000000" pitchFamily="2" charset="0"/>
              <a:ea typeface="Roboto" panose="02000000000000000000" pitchFamily="2" charset="0"/>
            </a:endParaRPr>
          </a:p>
          <a:p>
            <a:r>
              <a:rPr lang="en-US" sz="1600" dirty="0">
                <a:solidFill>
                  <a:schemeClr val="bg1"/>
                </a:solidFill>
                <a:latin typeface="Roboto" panose="02000000000000000000" pitchFamily="2" charset="0"/>
                <a:ea typeface="Roboto" panose="02000000000000000000" pitchFamily="2" charset="0"/>
              </a:rPr>
              <a:t>Volunteers/interns are expected to adhere to dress standards required for their section.  Common sense should be used when choosing clothing, shoes, jewelry, etc. appropriate for your role that adhere to safety guidelines.  For guidance on dress in your specific job role, please check the </a:t>
            </a:r>
            <a:r>
              <a:rPr lang="en-US" sz="1600" b="1" i="1" dirty="0">
                <a:solidFill>
                  <a:schemeClr val="bg1"/>
                </a:solidFill>
                <a:latin typeface="Roboto" panose="02000000000000000000" pitchFamily="2" charset="0"/>
                <a:ea typeface="Roboto" panose="02000000000000000000" pitchFamily="2" charset="0"/>
              </a:rPr>
              <a:t>MCOME Volunteer Policy </a:t>
            </a:r>
            <a:r>
              <a:rPr lang="en-US" sz="1600" dirty="0">
                <a:solidFill>
                  <a:schemeClr val="bg1"/>
                </a:solidFill>
                <a:latin typeface="Roboto" panose="02000000000000000000" pitchFamily="2" charset="0"/>
                <a:ea typeface="Roboto" panose="02000000000000000000" pitchFamily="2" charset="0"/>
              </a:rPr>
              <a:t>or contact your supervisor.</a:t>
            </a:r>
          </a:p>
          <a:p>
            <a:endParaRPr lang="en-US" dirty="0"/>
          </a:p>
        </p:txBody>
      </p:sp>
      <p:sp>
        <p:nvSpPr>
          <p:cNvPr id="11" name="Picture Placeholder 10">
            <a:extLst>
              <a:ext uri="{FF2B5EF4-FFF2-40B4-BE49-F238E27FC236}">
                <a16:creationId xmlns:a16="http://schemas.microsoft.com/office/drawing/2014/main" id="{1D50D6C9-ED1E-5A2D-D788-40DD21558D8C}"/>
              </a:ext>
            </a:extLst>
          </p:cNvPr>
          <p:cNvSpPr>
            <a:spLocks noGrp="1"/>
          </p:cNvSpPr>
          <p:nvPr>
            <p:ph type="pic" sz="quarter" idx="13"/>
          </p:nvPr>
        </p:nvSpPr>
        <p:spPr/>
        <p:txBody>
          <a:bodyPr/>
          <a:lstStyle/>
          <a:p>
            <a:endParaRPr lang="en-US"/>
          </a:p>
        </p:txBody>
      </p:sp>
      <p:pic>
        <p:nvPicPr>
          <p:cNvPr id="12" name="Content Placeholder 4">
            <a:extLst>
              <a:ext uri="{FF2B5EF4-FFF2-40B4-BE49-F238E27FC236}">
                <a16:creationId xmlns:a16="http://schemas.microsoft.com/office/drawing/2014/main" id="{615A4DC6-1B80-E4E1-8CF6-3121F1635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7049332" y="64599"/>
            <a:ext cx="5100624" cy="3653204"/>
          </a:xfrm>
          <a:prstGeom prst="rect">
            <a:avLst/>
          </a:prstGeom>
          <a:ln w="76200">
            <a:solidFill>
              <a:schemeClr val="accent2">
                <a:lumMod val="75000"/>
              </a:schemeClr>
            </a:solidFill>
          </a:ln>
        </p:spPr>
      </p:pic>
      <p:sp>
        <p:nvSpPr>
          <p:cNvPr id="14" name="Rectangle 13">
            <a:extLst>
              <a:ext uri="{FF2B5EF4-FFF2-40B4-BE49-F238E27FC236}">
                <a16:creationId xmlns:a16="http://schemas.microsoft.com/office/drawing/2014/main" id="{9F64BFBC-94A5-ABC5-7C79-2F2820F032A1}"/>
              </a:ext>
            </a:extLst>
          </p:cNvPr>
          <p:cNvSpPr/>
          <p:nvPr/>
        </p:nvSpPr>
        <p:spPr>
          <a:xfrm>
            <a:off x="6938128" y="3782401"/>
            <a:ext cx="5253873" cy="3075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3">
            <a:extLst>
              <a:ext uri="{FF2B5EF4-FFF2-40B4-BE49-F238E27FC236}">
                <a16:creationId xmlns:a16="http://schemas.microsoft.com/office/drawing/2014/main" id="{2BFBA642-AE6F-F5E6-CA74-E5083E578737}"/>
              </a:ext>
            </a:extLst>
          </p:cNvPr>
          <p:cNvPicPr>
            <a:picLocks noChangeAspect="1"/>
          </p:cNvPicPr>
          <p:nvPr/>
        </p:nvPicPr>
        <p:blipFill>
          <a:blip r:embed="rId3"/>
          <a:srcRect/>
          <a:stretch/>
        </p:blipFill>
        <p:spPr>
          <a:xfrm>
            <a:off x="7977644" y="4463357"/>
            <a:ext cx="3301393" cy="1513237"/>
          </a:xfrm>
          <a:prstGeom prst="rect">
            <a:avLst/>
          </a:prstGeom>
        </p:spPr>
      </p:pic>
    </p:spTree>
    <p:extLst>
      <p:ext uri="{BB962C8B-B14F-4D97-AF65-F5344CB8AC3E}">
        <p14:creationId xmlns:p14="http://schemas.microsoft.com/office/powerpoint/2010/main" val="92965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Content Placeholder 13"/>
          <p:cNvSpPr>
            <a:spLocks noGrp="1"/>
          </p:cNvSpPr>
          <p:nvPr>
            <p:ph idx="14"/>
          </p:nvPr>
        </p:nvSpPr>
        <p:spPr>
          <a:xfrm>
            <a:off x="5483407" y="1808652"/>
            <a:ext cx="4880021" cy="3819637"/>
          </a:xfrm>
        </p:spPr>
        <p:txBody>
          <a:bodyPr>
            <a:normAutofit/>
          </a:bodyPr>
          <a:lstStyle/>
          <a:p>
            <a:r>
              <a:rPr lang="en-US" sz="1800" dirty="0">
                <a:solidFill>
                  <a:schemeClr val="bg2"/>
                </a:solidFill>
              </a:rPr>
              <a:t>Email is one of the most common tools used in business communication.  </a:t>
            </a:r>
          </a:p>
          <a:p>
            <a:pPr marL="0" indent="0">
              <a:buNone/>
            </a:pPr>
            <a:endParaRPr lang="en-US" sz="1800" dirty="0">
              <a:solidFill>
                <a:schemeClr val="bg2"/>
              </a:solidFill>
            </a:endParaRPr>
          </a:p>
          <a:p>
            <a:r>
              <a:rPr lang="en-US" sz="1800" dirty="0">
                <a:solidFill>
                  <a:schemeClr val="bg2"/>
                </a:solidFill>
              </a:rPr>
              <a:t>It is important to provide prompt, professional responses to all emails.  Emails should include correct grammar, punctuation and an appropriate subject line.  </a:t>
            </a:r>
          </a:p>
          <a:p>
            <a:pPr marL="0" indent="0">
              <a:buNone/>
            </a:pPr>
            <a:endParaRPr lang="en-US" sz="1800" dirty="0">
              <a:solidFill>
                <a:schemeClr val="bg2"/>
              </a:solidFill>
            </a:endParaRPr>
          </a:p>
          <a:p>
            <a:r>
              <a:rPr lang="en-US" sz="1800" dirty="0">
                <a:solidFill>
                  <a:schemeClr val="bg2"/>
                </a:solidFill>
              </a:rPr>
              <a:t>It’s also a good practice to read through any email before hitting send, to make sure it reads the way you want it to.  </a:t>
            </a:r>
          </a:p>
          <a:p>
            <a:endParaRPr lang="en-US" sz="2400" dirty="0"/>
          </a:p>
          <a:p>
            <a:pPr marL="0" indent="0">
              <a:buNone/>
            </a:pPr>
            <a:endParaRPr lang="en-US" sz="2400" dirty="0"/>
          </a:p>
        </p:txBody>
      </p:sp>
      <p:sp>
        <p:nvSpPr>
          <p:cNvPr id="13" name="Title 12"/>
          <p:cNvSpPr>
            <a:spLocks noGrp="1"/>
          </p:cNvSpPr>
          <p:nvPr>
            <p:ph type="title"/>
          </p:nvPr>
        </p:nvSpPr>
        <p:spPr>
          <a:xfrm>
            <a:off x="891540" y="251618"/>
            <a:ext cx="10515600" cy="1325563"/>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Email and Telephone Etiquette</a:t>
            </a:r>
          </a:p>
        </p:txBody>
      </p:sp>
      <p:pic>
        <p:nvPicPr>
          <p:cNvPr id="7" name="Picture 6" descr="Shape&#10;&#10;Description automatically generated">
            <a:extLst>
              <a:ext uri="{FF2B5EF4-FFF2-40B4-BE49-F238E27FC236}">
                <a16:creationId xmlns:a16="http://schemas.microsoft.com/office/drawing/2014/main" id="{128AC6C4-1F73-BCB5-BB91-C173C7EC7BD9}"/>
              </a:ext>
            </a:extLst>
          </p:cNvPr>
          <p:cNvPicPr>
            <a:picLocks noChangeAspect="1"/>
          </p:cNvPicPr>
          <p:nvPr/>
        </p:nvPicPr>
        <p:blipFill>
          <a:blip r:embed="rId3">
            <a:duotone>
              <a:schemeClr val="accent2">
                <a:shade val="45000"/>
                <a:satMod val="135000"/>
              </a:schemeClr>
              <a:prstClr val="white"/>
            </a:duotone>
          </a:blip>
          <a:stretch>
            <a:fillRect/>
          </a:stretch>
        </p:blipFill>
        <p:spPr>
          <a:xfrm>
            <a:off x="1154897" y="1808652"/>
            <a:ext cx="3347268" cy="3527976"/>
          </a:xfrm>
          <a:prstGeom prst="rect">
            <a:avLst/>
          </a:prstGeom>
          <a:solidFill>
            <a:schemeClr val="accent2"/>
          </a:solidFill>
          <a:ln>
            <a:solidFill>
              <a:schemeClr val="accent2"/>
            </a:solidFill>
          </a:ln>
        </p:spPr>
      </p:pic>
      <p:sp>
        <p:nvSpPr>
          <p:cNvPr id="9" name="TextBox 8">
            <a:extLst>
              <a:ext uri="{FF2B5EF4-FFF2-40B4-BE49-F238E27FC236}">
                <a16:creationId xmlns:a16="http://schemas.microsoft.com/office/drawing/2014/main" id="{FE5C3914-E533-BFDC-02E3-A7AE24EA6779}"/>
              </a:ext>
            </a:extLst>
          </p:cNvPr>
          <p:cNvSpPr txBox="1"/>
          <p:nvPr/>
        </p:nvSpPr>
        <p:spPr>
          <a:xfrm>
            <a:off x="1828572" y="2780856"/>
            <a:ext cx="2372940" cy="1795813"/>
          </a:xfrm>
          <a:prstGeom prst="rect">
            <a:avLst/>
          </a:prstGeom>
          <a:noFill/>
        </p:spPr>
        <p:txBody>
          <a:bodyPr wrap="square">
            <a:spAutoFit/>
          </a:bodyPr>
          <a:lstStyle/>
          <a:p>
            <a:pPr marL="0" marR="0">
              <a:lnSpc>
                <a:spcPct val="107000"/>
              </a:lnSpc>
              <a:spcBef>
                <a:spcPts val="0"/>
              </a:spcBef>
              <a:spcAft>
                <a:spcPts val="800"/>
              </a:spcAft>
            </a:pPr>
            <a:r>
              <a:rPr lang="en-US" sz="1400" b="1" kern="100" dirty="0">
                <a:effectLst/>
                <a:latin typeface="Roboto" panose="02000000000000000000" pitchFamily="2" charset="0"/>
                <a:ea typeface="Roboto" panose="02000000000000000000" pitchFamily="2" charset="0"/>
                <a:cs typeface="Times New Roman" panose="02020603050405020304" pitchFamily="18" charset="0"/>
              </a:rPr>
              <a:t>Answering a call:</a:t>
            </a:r>
            <a:endParaRPr lang="en-US" sz="1400" kern="100" dirty="0">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Roboto" panose="02000000000000000000" pitchFamily="2" charset="0"/>
                <a:ea typeface="Roboto" panose="02000000000000000000" pitchFamily="2" charset="0"/>
                <a:cs typeface="Times New Roman" panose="02020603050405020304" pitchFamily="18" charset="0"/>
              </a:rPr>
              <a:t>“Office of the Medical Examiner.  This is (First Name).  How may I help you?”  Always end your call with a warm phrase, such as “Thank you for calling.”</a:t>
            </a:r>
          </a:p>
        </p:txBody>
      </p:sp>
    </p:spTree>
    <p:custDataLst>
      <p:tags r:id="rId1"/>
    </p:custDataLst>
    <p:extLst>
      <p:ext uri="{BB962C8B-B14F-4D97-AF65-F5344CB8AC3E}">
        <p14:creationId xmlns:p14="http://schemas.microsoft.com/office/powerpoint/2010/main" val="7915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06851" y="402273"/>
            <a:ext cx="10515600" cy="1147665"/>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Employee Phone Numbers</a:t>
            </a:r>
          </a:p>
        </p:txBody>
      </p:sp>
      <p:graphicFrame>
        <p:nvGraphicFramePr>
          <p:cNvPr id="16" name="Content Placeholder 13">
            <a:extLst>
              <a:ext uri="{FF2B5EF4-FFF2-40B4-BE49-F238E27FC236}">
                <a16:creationId xmlns:a16="http://schemas.microsoft.com/office/drawing/2014/main" id="{4419EE42-1AED-6042-ACCC-1B5C269B3191}"/>
              </a:ext>
            </a:extLst>
          </p:cNvPr>
          <p:cNvGraphicFramePr>
            <a:graphicFrameLocks noGrp="1"/>
          </p:cNvGraphicFramePr>
          <p:nvPr>
            <p:ph idx="1"/>
            <p:extLst>
              <p:ext uri="{D42A27DB-BD31-4B8C-83A1-F6EECF244321}">
                <p14:modId xmlns:p14="http://schemas.microsoft.com/office/powerpoint/2010/main" val="4159991096"/>
              </p:ext>
            </p:extLst>
          </p:nvPr>
        </p:nvGraphicFramePr>
        <p:xfrm>
          <a:off x="606851" y="2002426"/>
          <a:ext cx="10978298" cy="3938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1688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8BDF-B4A5-602E-ECD4-6F6C03E2EB5E}"/>
              </a:ext>
            </a:extLst>
          </p:cNvPr>
          <p:cNvSpPr>
            <a:spLocks noGrp="1"/>
          </p:cNvSpPr>
          <p:nvPr>
            <p:ph type="ctrTitle"/>
          </p:nvPr>
        </p:nvSpPr>
        <p:spPr>
          <a:xfrm>
            <a:off x="286407" y="743794"/>
            <a:ext cx="11619183" cy="724006"/>
          </a:xfrm>
        </p:spPr>
        <p:txBody>
          <a:bodyPr/>
          <a:lstStyle/>
          <a:p>
            <a:r>
              <a:rPr lang="en-US" sz="4400" dirty="0">
                <a:solidFill>
                  <a:schemeClr val="accent2"/>
                </a:solidFill>
                <a:latin typeface="Roboto" panose="02000000000000000000" pitchFamily="2" charset="0"/>
                <a:ea typeface="Roboto" panose="02000000000000000000" pitchFamily="2" charset="0"/>
              </a:rPr>
              <a:t>Coroner vs. Medical Examiner Systems</a:t>
            </a:r>
          </a:p>
        </p:txBody>
      </p:sp>
      <p:sp>
        <p:nvSpPr>
          <p:cNvPr id="3" name="TextBox 2">
            <a:extLst>
              <a:ext uri="{FF2B5EF4-FFF2-40B4-BE49-F238E27FC236}">
                <a16:creationId xmlns:a16="http://schemas.microsoft.com/office/drawing/2014/main" id="{D8769737-5902-5ACD-F160-DA51F68D5B45}"/>
              </a:ext>
            </a:extLst>
          </p:cNvPr>
          <p:cNvSpPr txBox="1"/>
          <p:nvPr/>
        </p:nvSpPr>
        <p:spPr>
          <a:xfrm>
            <a:off x="495301" y="2710491"/>
            <a:ext cx="11201396" cy="800219"/>
          </a:xfrm>
          <a:prstGeom prst="rect">
            <a:avLst/>
          </a:prstGeom>
          <a:noFill/>
        </p:spPr>
        <p:txBody>
          <a:bodyPr wrap="square" rtlCol="0">
            <a:spAutoFit/>
          </a:bodyPr>
          <a:lstStyle/>
          <a:p>
            <a:pPr algn="ctr"/>
            <a:r>
              <a:rPr lang="en-US" sz="1400" b="1" i="1" dirty="0">
                <a:solidFill>
                  <a:schemeClr val="accent2"/>
                </a:solidFill>
                <a:latin typeface="Roboto" panose="02000000000000000000" pitchFamily="2" charset="0"/>
                <a:ea typeface="Roboto" panose="02000000000000000000" pitchFamily="2" charset="0"/>
                <a:cs typeface="Poppins" panose="00000500000000000000" pitchFamily="2" charset="0"/>
              </a:rPr>
              <a:t>Laws governing types of death investigation differ from state to state. </a:t>
            </a:r>
          </a:p>
          <a:p>
            <a:pPr algn="ctr"/>
            <a:r>
              <a:rPr lang="en-US" sz="1400" b="1" i="1" dirty="0">
                <a:solidFill>
                  <a:schemeClr val="accent2"/>
                </a:solidFill>
                <a:latin typeface="Roboto" panose="02000000000000000000" pitchFamily="2" charset="0"/>
                <a:ea typeface="Roboto" panose="02000000000000000000" pitchFamily="2" charset="0"/>
                <a:cs typeface="Poppins" panose="00000500000000000000" pitchFamily="2" charset="0"/>
              </a:rPr>
              <a:t> In the US, there is a shortage of trained forensic pathologists.</a:t>
            </a:r>
          </a:p>
          <a:p>
            <a:endParaRPr lang="en-US" b="1" dirty="0">
              <a:solidFill>
                <a:schemeClr val="accent2"/>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8FBF62CB-3532-A1CF-0597-913EAC04E0AC}"/>
              </a:ext>
            </a:extLst>
          </p:cNvPr>
          <p:cNvSpPr txBox="1"/>
          <p:nvPr/>
        </p:nvSpPr>
        <p:spPr>
          <a:xfrm>
            <a:off x="1190172" y="3591466"/>
            <a:ext cx="10435730" cy="830997"/>
          </a:xfrm>
          <a:prstGeom prst="rect">
            <a:avLst/>
          </a:prstGeom>
          <a:noFill/>
        </p:spPr>
        <p:txBody>
          <a:bodyPr wrap="square" rtlCol="0">
            <a:spAutoFit/>
          </a:bodyPr>
          <a:lstStyle/>
          <a:p>
            <a:r>
              <a:rPr lang="en-US" sz="2400" b="1" u="sng" dirty="0">
                <a:solidFill>
                  <a:schemeClr val="bg1"/>
                </a:solidFill>
                <a:latin typeface="Roboto" panose="02000000000000000000" pitchFamily="2" charset="0"/>
                <a:ea typeface="Roboto" panose="02000000000000000000" pitchFamily="2" charset="0"/>
                <a:cs typeface="Poppins" panose="00000500000000000000" pitchFamily="2" charset="0"/>
              </a:rPr>
              <a:t>Coroner System</a:t>
            </a:r>
            <a:r>
              <a:rPr lang="en-US" sz="2400" b="1" dirty="0">
                <a:solidFill>
                  <a:schemeClr val="bg1"/>
                </a:solidFill>
                <a:latin typeface="Roboto" panose="02000000000000000000" pitchFamily="2" charset="0"/>
                <a:ea typeface="Roboto" panose="02000000000000000000" pitchFamily="2" charset="0"/>
                <a:cs typeface="Poppins" panose="00000500000000000000" pitchFamily="2" charset="0"/>
              </a:rPr>
              <a:t>                        	        </a:t>
            </a:r>
            <a:r>
              <a:rPr lang="en-US" sz="2400" b="1" u="sng" dirty="0">
                <a:solidFill>
                  <a:schemeClr val="bg1"/>
                </a:solidFill>
                <a:latin typeface="Roboto" panose="02000000000000000000" pitchFamily="2" charset="0"/>
                <a:ea typeface="Roboto" panose="02000000000000000000" pitchFamily="2" charset="0"/>
                <a:cs typeface="Poppins" panose="00000500000000000000" pitchFamily="2" charset="0"/>
              </a:rPr>
              <a:t>Medical Examiner System</a:t>
            </a:r>
          </a:p>
          <a:p>
            <a:endParaRPr lang="en-US" sz="2400" u="sng" dirty="0">
              <a:solidFill>
                <a:schemeClr val="bg2">
                  <a:lumMod val="25000"/>
                </a:schemeClr>
              </a:solidFill>
            </a:endParaRPr>
          </a:p>
        </p:txBody>
      </p:sp>
      <p:sp>
        <p:nvSpPr>
          <p:cNvPr id="8" name="TextBox 7">
            <a:extLst>
              <a:ext uri="{FF2B5EF4-FFF2-40B4-BE49-F238E27FC236}">
                <a16:creationId xmlns:a16="http://schemas.microsoft.com/office/drawing/2014/main" id="{AE4C70BD-4948-7E3A-867B-27FC7DD3928D}"/>
              </a:ext>
            </a:extLst>
          </p:cNvPr>
          <p:cNvSpPr txBox="1"/>
          <p:nvPr/>
        </p:nvSpPr>
        <p:spPr>
          <a:xfrm>
            <a:off x="1074558" y="4148989"/>
            <a:ext cx="4824248"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1"/>
                </a:solidFill>
                <a:latin typeface="Roboto" panose="02000000000000000000" pitchFamily="2" charset="0"/>
                <a:ea typeface="Roboto" panose="02000000000000000000" pitchFamily="2" charset="0"/>
                <a:cs typeface="Poppins" panose="00000500000000000000" pitchFamily="2" charset="0"/>
              </a:rPr>
              <a:t>Can be elected or appointed and are not typically required to be doctors</a:t>
            </a:r>
          </a:p>
          <a:p>
            <a:pPr marL="285750" indent="-285750">
              <a:buFont typeface="Arial" panose="020B0604020202020204" pitchFamily="34" charset="0"/>
              <a:buChar char="•"/>
            </a:pPr>
            <a:r>
              <a:rPr lang="en-US" sz="1800" dirty="0">
                <a:solidFill>
                  <a:schemeClr val="bg1"/>
                </a:solidFill>
                <a:latin typeface="Roboto" panose="02000000000000000000" pitchFamily="2" charset="0"/>
                <a:ea typeface="Roboto" panose="02000000000000000000" pitchFamily="2" charset="0"/>
                <a:cs typeface="Poppins" panose="00000500000000000000" pitchFamily="2" charset="0"/>
              </a:rPr>
              <a:t>In the event that a coroner is not a medical professional, a decedent may be sent to a medical examiner or pathologist for the autopsy</a:t>
            </a:r>
          </a:p>
          <a:p>
            <a:pPr marL="285750" indent="-285750">
              <a:buFont typeface="Arial" panose="020B0604020202020204" pitchFamily="34" charset="0"/>
              <a:buChar char="•"/>
            </a:pPr>
            <a:r>
              <a:rPr lang="en-US" sz="1800" dirty="0">
                <a:solidFill>
                  <a:schemeClr val="bg1"/>
                </a:solidFill>
                <a:latin typeface="Roboto" panose="02000000000000000000" pitchFamily="2" charset="0"/>
                <a:ea typeface="Roboto" panose="02000000000000000000" pitchFamily="2" charset="0"/>
                <a:cs typeface="Poppins" panose="00000500000000000000" pitchFamily="2" charset="0"/>
              </a:rPr>
              <a:t>More common in rural areas</a:t>
            </a:r>
          </a:p>
          <a:p>
            <a:endParaRPr lang="en-US" dirty="0"/>
          </a:p>
        </p:txBody>
      </p:sp>
      <p:sp>
        <p:nvSpPr>
          <p:cNvPr id="9" name="TextBox 8">
            <a:extLst>
              <a:ext uri="{FF2B5EF4-FFF2-40B4-BE49-F238E27FC236}">
                <a16:creationId xmlns:a16="http://schemas.microsoft.com/office/drawing/2014/main" id="{AA30ED8C-D721-EC8E-65CD-632349E266ED}"/>
              </a:ext>
            </a:extLst>
          </p:cNvPr>
          <p:cNvSpPr txBox="1"/>
          <p:nvPr/>
        </p:nvSpPr>
        <p:spPr>
          <a:xfrm>
            <a:off x="6346330" y="4148989"/>
            <a:ext cx="4703380"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1"/>
                </a:solidFill>
                <a:latin typeface="Roboto" panose="02000000000000000000" pitchFamily="2" charset="0"/>
                <a:ea typeface="Roboto" panose="02000000000000000000" pitchFamily="2" charset="0"/>
                <a:cs typeface="Poppins" panose="00000500000000000000" pitchFamily="2" charset="0"/>
              </a:rPr>
              <a:t>Medical doctors, usually forensic pathologists trained in death investigation</a:t>
            </a:r>
          </a:p>
          <a:p>
            <a:pPr marL="285750" indent="-285750">
              <a:buFont typeface="Arial" panose="020B0604020202020204" pitchFamily="34" charset="0"/>
              <a:buChar char="•"/>
            </a:pPr>
            <a:r>
              <a:rPr lang="en-US" sz="1800" dirty="0">
                <a:solidFill>
                  <a:schemeClr val="bg1"/>
                </a:solidFill>
                <a:latin typeface="Roboto" panose="02000000000000000000" pitchFamily="2" charset="0"/>
                <a:ea typeface="Roboto" panose="02000000000000000000" pitchFamily="2" charset="0"/>
                <a:cs typeface="Poppins" panose="00000500000000000000" pitchFamily="2" charset="0"/>
              </a:rPr>
              <a:t>More common in higher population areas</a:t>
            </a:r>
          </a:p>
          <a:p>
            <a:endParaRPr lang="en-US" dirty="0"/>
          </a:p>
        </p:txBody>
      </p:sp>
      <p:pic>
        <p:nvPicPr>
          <p:cNvPr id="10" name="Picture 2">
            <a:extLst>
              <a:ext uri="{FF2B5EF4-FFF2-40B4-BE49-F238E27FC236}">
                <a16:creationId xmlns:a16="http://schemas.microsoft.com/office/drawing/2014/main" id="{D5F5AA9E-C65F-1596-427A-27E9E1E232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63104" y="6183840"/>
            <a:ext cx="1157897" cy="54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6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26096" y="374093"/>
            <a:ext cx="10515600" cy="1325563"/>
          </a:xfrm>
        </p:spPr>
        <p:txBody>
          <a:bodyPr vert="horz" lIns="91440" tIns="45720" rIns="91440" bIns="45720" rtlCol="0" anchor="ctr">
            <a:normAutofit/>
          </a:bodyPr>
          <a:lstStyle/>
          <a:p>
            <a:r>
              <a:rPr lang="en-US" b="1" i="0" kern="1200" dirty="0">
                <a:solidFill>
                  <a:schemeClr val="accent2"/>
                </a:solidFill>
                <a:latin typeface="Roboto" panose="02000000000000000000" pitchFamily="2" charset="0"/>
                <a:ea typeface="Roboto" panose="02000000000000000000" pitchFamily="2" charset="0"/>
              </a:rPr>
              <a:t>Professionalism</a:t>
            </a:r>
          </a:p>
        </p:txBody>
      </p:sp>
      <p:sp>
        <p:nvSpPr>
          <p:cNvPr id="4" name="Title 12"/>
          <p:cNvSpPr txBox="1">
            <a:spLocks/>
          </p:cNvSpPr>
          <p:nvPr/>
        </p:nvSpPr>
        <p:spPr>
          <a:xfrm>
            <a:off x="626096" y="3014295"/>
            <a:ext cx="1844564" cy="536034"/>
          </a:xfrm>
          <a:prstGeom prst="rect">
            <a:avLst/>
          </a:prstGeom>
        </p:spPr>
        <p:txBody>
          <a:bodyPr vert="horz" lIns="91440" tIns="45720" rIns="91440" bIns="45720" rtlCol="0" anchor="b">
            <a:normAutofit fontScale="92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defTabSz="722376">
              <a:lnSpc>
                <a:spcPct val="90000"/>
              </a:lnSpc>
              <a:spcBef>
                <a:spcPts val="790"/>
              </a:spcBef>
            </a:pPr>
            <a:r>
              <a:rPr lang="en-US" sz="2400" b="1" kern="1200" baseline="0" dirty="0">
                <a:solidFill>
                  <a:schemeClr val="accent2"/>
                </a:solidFill>
                <a:latin typeface="Roboto" panose="02000000000000000000" pitchFamily="2" charset="0"/>
                <a:ea typeface="Roboto" panose="02000000000000000000" pitchFamily="2" charset="0"/>
                <a:cs typeface="Arial" panose="020B0604020202020204" pitchFamily="34" charset="0"/>
              </a:rPr>
              <a:t>Social Media</a:t>
            </a:r>
            <a:endParaRPr lang="en-US" sz="2800" b="1" kern="1200" dirty="0">
              <a:solidFill>
                <a:schemeClr val="accent2"/>
              </a:solidFill>
              <a:latin typeface="Roboto" panose="02000000000000000000" pitchFamily="2" charset="0"/>
              <a:ea typeface="Roboto" panose="02000000000000000000" pitchFamily="2" charset="0"/>
              <a:cs typeface="Arial" panose="020B0604020202020204" pitchFamily="34" charset="0"/>
            </a:endParaRPr>
          </a:p>
        </p:txBody>
      </p:sp>
      <p:sp>
        <p:nvSpPr>
          <p:cNvPr id="5" name="Content Placeholder 13"/>
          <p:cNvSpPr txBox="1">
            <a:spLocks/>
          </p:cNvSpPr>
          <p:nvPr/>
        </p:nvSpPr>
        <p:spPr>
          <a:xfrm>
            <a:off x="626096" y="3621030"/>
            <a:ext cx="10353312" cy="252719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defTabSz="722376">
              <a:lnSpc>
                <a:spcPct val="120000"/>
              </a:lnSpc>
              <a:spcBef>
                <a:spcPts val="790"/>
              </a:spcBef>
              <a:spcAft>
                <a:spcPts val="158"/>
              </a:spcAft>
              <a:buNone/>
            </a:pPr>
            <a:r>
              <a:rPr lang="en-US" sz="1400" kern="1200" baseline="0" dirty="0">
                <a:solidFill>
                  <a:schemeClr val="bg2"/>
                </a:solidFill>
                <a:latin typeface="Roboto" panose="02000000000000000000" pitchFamily="2" charset="0"/>
                <a:ea typeface="Roboto" panose="02000000000000000000" pitchFamily="2" charset="0"/>
                <a:cs typeface="Arial" panose="020B0604020202020204" pitchFamily="34" charset="0"/>
              </a:rPr>
              <a:t>Given the nature of the work at the OME, it is important to keep case information confidential and be tactful in referencing anything related to your job via social media.  County policy HR2421 states “Employee shall not engage in actions of conduct, including through any form of social media, that could bring disrepute or embarrassment to the County, its departments, agencies, or districts, unless it involves a matter of public concern.” </a:t>
            </a:r>
            <a:r>
              <a:rPr lang="en-US" sz="1400" b="1" kern="1200" baseline="0" dirty="0">
                <a:solidFill>
                  <a:schemeClr val="bg2"/>
                </a:solidFill>
                <a:latin typeface="Roboto" panose="02000000000000000000" pitchFamily="2" charset="0"/>
                <a:ea typeface="Roboto" panose="02000000000000000000" pitchFamily="2" charset="0"/>
                <a:cs typeface="Arial" panose="020B0604020202020204" pitchFamily="34" charset="0"/>
              </a:rPr>
              <a:t>This expectation is the same for volunteers/interns. </a:t>
            </a:r>
            <a:r>
              <a:rPr lang="en-US" sz="1400" kern="1200" baseline="0" dirty="0">
                <a:solidFill>
                  <a:schemeClr val="bg2"/>
                </a:solidFill>
                <a:latin typeface="Roboto" panose="02000000000000000000" pitchFamily="2" charset="0"/>
                <a:ea typeface="Roboto" panose="02000000000000000000" pitchFamily="2" charset="0"/>
                <a:cs typeface="Arial" panose="020B0604020202020204" pitchFamily="34" charset="0"/>
              </a:rPr>
              <a:t>The department recommends using best judgment when posting on social media, keeping in mind the importance of retaining the trust the Maricopa County community has in the services we provide.  For additional information on confidentiality, reference the OME’s Personnel Policy and the County Code of Conduct.</a:t>
            </a:r>
          </a:p>
          <a:p>
            <a:pPr marL="0" indent="0" defTabSz="722376">
              <a:lnSpc>
                <a:spcPct val="110000"/>
              </a:lnSpc>
              <a:spcBef>
                <a:spcPts val="790"/>
              </a:spcBef>
              <a:spcAft>
                <a:spcPts val="158"/>
              </a:spcAft>
              <a:buNone/>
            </a:pPr>
            <a:r>
              <a:rPr lang="en-US" sz="1400" kern="1200" baseline="0" dirty="0">
                <a:solidFill>
                  <a:schemeClr val="bg2"/>
                </a:solidFill>
                <a:latin typeface="Roboto" panose="02000000000000000000" pitchFamily="2" charset="0"/>
                <a:ea typeface="Roboto" panose="02000000000000000000" pitchFamily="2" charset="0"/>
                <a:cs typeface="Arial" panose="020B0604020202020204" pitchFamily="34" charset="0"/>
              </a:rPr>
              <a:t>All media requests should be routed to the Public Information Officer for the OME, Mike Molzhon.</a:t>
            </a:r>
            <a:endParaRPr lang="en-US" sz="1400" dirty="0">
              <a:solidFill>
                <a:schemeClr val="bg2"/>
              </a:solidFill>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00C7228E-0F03-3247-A22B-785D5633B8E8}"/>
              </a:ext>
            </a:extLst>
          </p:cNvPr>
          <p:cNvSpPr txBox="1"/>
          <p:nvPr/>
        </p:nvSpPr>
        <p:spPr>
          <a:xfrm>
            <a:off x="626096" y="1564080"/>
            <a:ext cx="11232823" cy="1107996"/>
          </a:xfrm>
          <a:prstGeom prst="rect">
            <a:avLst/>
          </a:prstGeom>
          <a:noFill/>
        </p:spPr>
        <p:txBody>
          <a:bodyPr wrap="square" rtlCol="0">
            <a:spAutoFit/>
          </a:bodyPr>
          <a:lstStyle/>
          <a:p>
            <a:r>
              <a:rPr lang="en-US" sz="1600" kern="1200" dirty="0">
                <a:solidFill>
                  <a:schemeClr val="bg2"/>
                </a:solidFill>
                <a:latin typeface="Roboto" panose="02000000000000000000" pitchFamily="2" charset="0"/>
                <a:ea typeface="Roboto" panose="02000000000000000000" pitchFamily="2" charset="0"/>
                <a:cs typeface="+mn-cs"/>
              </a:rPr>
              <a:t>Professionalism is a set of internalized character strengths and values we exhibit in the workplace. It encompasses many things, including dress, communication style, attitude, sound judgment and respect for others. The professionalism we exhibit as employees of the OME is an integral part of upholding the department’s Core Values and Personnel Policy.</a:t>
            </a:r>
            <a:endParaRPr lang="en-US" sz="1600" dirty="0">
              <a:solidFill>
                <a:schemeClr val="bg2"/>
              </a:solidFill>
              <a:latin typeface="Roboto" panose="02000000000000000000" pitchFamily="2" charset="0"/>
              <a:ea typeface="Roboto" panose="02000000000000000000" pitchFamily="2" charset="0"/>
            </a:endParaRPr>
          </a:p>
          <a:p>
            <a:endParaRPr lang="en-US" dirty="0"/>
          </a:p>
        </p:txBody>
      </p:sp>
    </p:spTree>
    <p:custDataLst>
      <p:tags r:id="rId1"/>
    </p:custDataLst>
    <p:extLst>
      <p:ext uri="{BB962C8B-B14F-4D97-AF65-F5344CB8AC3E}">
        <p14:creationId xmlns:p14="http://schemas.microsoft.com/office/powerpoint/2010/main" val="3638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43293" y="266754"/>
            <a:ext cx="10515600" cy="1325563"/>
          </a:xfrm>
        </p:spPr>
        <p:txBody>
          <a:bodyPr vert="horz" lIns="91440" tIns="45720" rIns="91440" bIns="45720" rtlCol="0" anchor="ctr">
            <a:normAutofit/>
          </a:bodyPr>
          <a:lstStyle/>
          <a:p>
            <a:r>
              <a:rPr lang="en-US" dirty="0">
                <a:solidFill>
                  <a:schemeClr val="accent2"/>
                </a:solidFill>
                <a:latin typeface="Roboto"/>
                <a:ea typeface="Roboto"/>
                <a:cs typeface="Poppins"/>
              </a:rPr>
              <a:t>Workplace Injuries: You Are Covered</a:t>
            </a:r>
            <a:endParaRPr lang="en-US" b="1" i="0" kern="1200" dirty="0">
              <a:solidFill>
                <a:schemeClr val="accent2"/>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00C7228E-0F03-3247-A22B-785D5633B8E8}"/>
              </a:ext>
            </a:extLst>
          </p:cNvPr>
          <p:cNvSpPr txBox="1"/>
          <p:nvPr/>
        </p:nvSpPr>
        <p:spPr>
          <a:xfrm>
            <a:off x="343293" y="1752573"/>
            <a:ext cx="10064936" cy="3826689"/>
          </a:xfrm>
          <a:prstGeom prst="rect">
            <a:avLst/>
          </a:prstGeom>
          <a:noFill/>
        </p:spPr>
        <p:txBody>
          <a:bodyPr wrap="square" lIns="91440" tIns="45720" rIns="91440" bIns="45720" rtlCol="0" anchor="t">
            <a:spAutoFit/>
          </a:bodyPr>
          <a:lstStyle/>
          <a:p>
            <a:pPr marL="285750" indent="-285750">
              <a:lnSpc>
                <a:spcPct val="80000"/>
              </a:lnSpc>
              <a:spcBef>
                <a:spcPts val="1200"/>
              </a:spcBef>
              <a:spcAft>
                <a:spcPts val="200"/>
              </a:spcAft>
              <a:buFont typeface="Arial"/>
              <a:buChar char="•"/>
            </a:pPr>
            <a:r>
              <a:rPr lang="en-US" sz="2000" b="1" u="sng" dirty="0">
                <a:solidFill>
                  <a:schemeClr val="bg2"/>
                </a:solidFill>
                <a:latin typeface="Roboto" panose="02000000000000000000" pitchFamily="2" charset="0"/>
                <a:ea typeface="Roboto" panose="02000000000000000000" pitchFamily="2" charset="0"/>
                <a:cs typeface="Calibri Light"/>
              </a:rPr>
              <a:t>Notify your supervisor immediately</a:t>
            </a:r>
            <a:r>
              <a:rPr lang="en-US" sz="2000" b="1" dirty="0">
                <a:solidFill>
                  <a:schemeClr val="bg2"/>
                </a:solidFill>
                <a:latin typeface="Roboto" panose="02000000000000000000" pitchFamily="2" charset="0"/>
                <a:ea typeface="Roboto" panose="02000000000000000000" pitchFamily="2" charset="0"/>
                <a:cs typeface="Calibri Light"/>
              </a:rPr>
              <a:t> </a:t>
            </a:r>
            <a:r>
              <a:rPr lang="en-US" sz="2000" b="1" kern="1200" dirty="0">
                <a:solidFill>
                  <a:schemeClr val="bg2"/>
                </a:solidFill>
                <a:latin typeface="Roboto" panose="02000000000000000000" pitchFamily="2" charset="0"/>
                <a:ea typeface="Roboto" panose="02000000000000000000" pitchFamily="2" charset="0"/>
                <a:cs typeface="Calibri Light"/>
              </a:rPr>
              <a:t>of </a:t>
            </a:r>
            <a:r>
              <a:rPr lang="en-US" sz="2000" b="1" dirty="0">
                <a:solidFill>
                  <a:schemeClr val="bg2"/>
                </a:solidFill>
                <a:latin typeface="Roboto" panose="02000000000000000000" pitchFamily="2" charset="0"/>
                <a:ea typeface="Roboto" panose="02000000000000000000" pitchFamily="2" charset="0"/>
                <a:cs typeface="Calibri Light"/>
              </a:rPr>
              <a:t>an injury or illness on </a:t>
            </a:r>
            <a:r>
              <a:rPr lang="en-US" sz="2000" b="1" kern="1200" dirty="0">
                <a:solidFill>
                  <a:schemeClr val="bg2"/>
                </a:solidFill>
                <a:latin typeface="Roboto" panose="02000000000000000000" pitchFamily="2" charset="0"/>
                <a:ea typeface="Roboto" panose="02000000000000000000" pitchFamily="2" charset="0"/>
                <a:cs typeface="Calibri Light"/>
              </a:rPr>
              <a:t>the </a:t>
            </a:r>
            <a:r>
              <a:rPr lang="en-US" sz="2000" b="1" dirty="0">
                <a:solidFill>
                  <a:schemeClr val="bg2"/>
                </a:solidFill>
                <a:latin typeface="Roboto" panose="02000000000000000000" pitchFamily="2" charset="0"/>
                <a:ea typeface="Roboto" panose="02000000000000000000" pitchFamily="2" charset="0"/>
                <a:cs typeface="Calibri Light"/>
              </a:rPr>
              <a:t>job</a:t>
            </a:r>
          </a:p>
          <a:p>
            <a:pPr marL="285750" indent="-285750">
              <a:lnSpc>
                <a:spcPct val="80000"/>
              </a:lnSpc>
              <a:spcBef>
                <a:spcPts val="1200"/>
              </a:spcBef>
              <a:spcAft>
                <a:spcPts val="200"/>
              </a:spcAft>
              <a:buFont typeface="Arial"/>
              <a:buChar char="•"/>
            </a:pPr>
            <a:endParaRPr lang="en-US" sz="2000" b="1" dirty="0">
              <a:solidFill>
                <a:schemeClr val="bg2"/>
              </a:solidFill>
              <a:latin typeface="Roboto" panose="02000000000000000000" pitchFamily="2" charset="0"/>
              <a:ea typeface="Roboto" panose="02000000000000000000" pitchFamily="2" charset="0"/>
              <a:cs typeface="Calibri Light"/>
            </a:endParaRPr>
          </a:p>
          <a:p>
            <a:pPr marL="285750" indent="-285750">
              <a:lnSpc>
                <a:spcPct val="80000"/>
              </a:lnSpc>
              <a:spcBef>
                <a:spcPts val="1200"/>
              </a:spcBef>
              <a:spcAft>
                <a:spcPts val="200"/>
              </a:spcAft>
              <a:buFont typeface="Arial"/>
              <a:buChar char="•"/>
            </a:pPr>
            <a:r>
              <a:rPr lang="en-US" sz="2000" b="1" dirty="0">
                <a:solidFill>
                  <a:schemeClr val="bg2"/>
                </a:solidFill>
                <a:latin typeface="Roboto" panose="02000000000000000000" pitchFamily="2" charset="0"/>
                <a:ea typeface="Roboto" panose="02000000000000000000" pitchFamily="2" charset="0"/>
                <a:cs typeface="Calibri Light"/>
              </a:rPr>
              <a:t>Contact 911 if injury is life or limb threatening</a:t>
            </a:r>
          </a:p>
          <a:p>
            <a:pPr marL="285750" indent="-285750">
              <a:lnSpc>
                <a:spcPct val="80000"/>
              </a:lnSpc>
              <a:spcBef>
                <a:spcPts val="1200"/>
              </a:spcBef>
              <a:spcAft>
                <a:spcPts val="200"/>
              </a:spcAft>
              <a:buFont typeface="Arial"/>
              <a:buChar char="•"/>
            </a:pPr>
            <a:endParaRPr lang="en-US" sz="2000" b="1" dirty="0">
              <a:solidFill>
                <a:schemeClr val="bg2"/>
              </a:solidFill>
              <a:latin typeface="Roboto" panose="02000000000000000000" pitchFamily="2" charset="0"/>
              <a:ea typeface="Roboto" panose="02000000000000000000" pitchFamily="2" charset="0"/>
              <a:cs typeface="Calibri Light"/>
            </a:endParaRPr>
          </a:p>
          <a:p>
            <a:pPr marL="285750" indent="-285750">
              <a:lnSpc>
                <a:spcPct val="80000"/>
              </a:lnSpc>
              <a:spcBef>
                <a:spcPts val="1200"/>
              </a:spcBef>
              <a:spcAft>
                <a:spcPts val="200"/>
              </a:spcAft>
              <a:buFont typeface="Arial"/>
              <a:buChar char="•"/>
            </a:pPr>
            <a:r>
              <a:rPr lang="en-US" sz="2000" b="1" dirty="0">
                <a:solidFill>
                  <a:schemeClr val="bg2"/>
                </a:solidFill>
                <a:latin typeface="Roboto" panose="02000000000000000000" pitchFamily="2" charset="0"/>
                <a:ea typeface="Roboto" panose="02000000000000000000" pitchFamily="2" charset="0"/>
                <a:cs typeface="Calibri Light"/>
              </a:rPr>
              <a:t>Non-emergencies go to Banner Occupational Health</a:t>
            </a:r>
          </a:p>
          <a:p>
            <a:pPr marL="742950" lvl="1" indent="-285750">
              <a:lnSpc>
                <a:spcPct val="80000"/>
              </a:lnSpc>
              <a:spcBef>
                <a:spcPts val="200"/>
              </a:spcBef>
              <a:spcAft>
                <a:spcPts val="400"/>
              </a:spcAft>
              <a:buFont typeface="Arial"/>
              <a:buChar char="•"/>
            </a:pPr>
            <a:r>
              <a:rPr lang="en-US" sz="2000" b="1" dirty="0">
                <a:solidFill>
                  <a:schemeClr val="bg2"/>
                </a:solidFill>
                <a:latin typeface="Roboto" panose="02000000000000000000" pitchFamily="2" charset="0"/>
                <a:ea typeface="Roboto" panose="02000000000000000000" pitchFamily="2" charset="0"/>
                <a:cs typeface="Calibri Light"/>
              </a:rPr>
              <a:t>You must visit Banner at least once in order </a:t>
            </a:r>
            <a:r>
              <a:rPr lang="en-US" sz="2000" b="1" kern="1200" dirty="0">
                <a:solidFill>
                  <a:schemeClr val="bg2"/>
                </a:solidFill>
                <a:latin typeface="Roboto" panose="02000000000000000000" pitchFamily="2" charset="0"/>
                <a:ea typeface="Roboto" panose="02000000000000000000" pitchFamily="2" charset="0"/>
                <a:cs typeface="Calibri Light"/>
              </a:rPr>
              <a:t>for</a:t>
            </a:r>
            <a:r>
              <a:rPr lang="en-US" sz="2000" b="1" dirty="0">
                <a:solidFill>
                  <a:schemeClr val="bg2"/>
                </a:solidFill>
                <a:latin typeface="Roboto" panose="02000000000000000000" pitchFamily="2" charset="0"/>
                <a:ea typeface="Roboto" panose="02000000000000000000" pitchFamily="2" charset="0"/>
                <a:cs typeface="Calibri Light"/>
              </a:rPr>
              <a:t> your claim to be valid</a:t>
            </a:r>
          </a:p>
          <a:p>
            <a:pPr marL="285750" indent="-285750">
              <a:lnSpc>
                <a:spcPct val="90000"/>
              </a:lnSpc>
              <a:spcBef>
                <a:spcPts val="1200"/>
              </a:spcBef>
              <a:spcAft>
                <a:spcPts val="200"/>
              </a:spcAft>
              <a:buFont typeface="Arial"/>
              <a:buChar char="•"/>
            </a:pPr>
            <a:endParaRPr lang="en-US" sz="2000" b="1" dirty="0">
              <a:solidFill>
                <a:schemeClr val="bg2"/>
              </a:solidFill>
              <a:latin typeface="Roboto" panose="02000000000000000000" pitchFamily="2" charset="0"/>
              <a:ea typeface="Roboto" panose="02000000000000000000" pitchFamily="2" charset="0"/>
              <a:cs typeface="Calibri Light"/>
            </a:endParaRPr>
          </a:p>
          <a:p>
            <a:pPr marL="285750" indent="-285750">
              <a:lnSpc>
                <a:spcPct val="90000"/>
              </a:lnSpc>
              <a:spcBef>
                <a:spcPts val="1200"/>
              </a:spcBef>
              <a:spcAft>
                <a:spcPts val="200"/>
              </a:spcAft>
              <a:buFont typeface="Arial"/>
              <a:buChar char="•"/>
            </a:pPr>
            <a:r>
              <a:rPr lang="en-US" sz="2000" b="1" dirty="0">
                <a:solidFill>
                  <a:schemeClr val="bg2"/>
                </a:solidFill>
                <a:latin typeface="Roboto" panose="02000000000000000000" pitchFamily="2" charset="0"/>
                <a:ea typeface="Roboto" panose="02000000000000000000" pitchFamily="2" charset="0"/>
                <a:cs typeface="Calibri Light"/>
              </a:rPr>
              <a:t>Supervisor will complete</a:t>
            </a:r>
            <a:r>
              <a:rPr lang="en-US" sz="2000" b="1" kern="1200" dirty="0">
                <a:solidFill>
                  <a:schemeClr val="bg2"/>
                </a:solidFill>
                <a:latin typeface="Roboto" panose="02000000000000000000" pitchFamily="2" charset="0"/>
                <a:ea typeface="Roboto" panose="02000000000000000000" pitchFamily="2" charset="0"/>
                <a:cs typeface="Calibri Light"/>
              </a:rPr>
              <a:t> the </a:t>
            </a:r>
            <a:r>
              <a:rPr lang="en-US" sz="2000" b="1" dirty="0">
                <a:solidFill>
                  <a:schemeClr val="bg2"/>
                </a:solidFill>
                <a:latin typeface="Roboto" panose="02000000000000000000" pitchFamily="2" charset="0"/>
                <a:ea typeface="Roboto" panose="02000000000000000000" pitchFamily="2" charset="0"/>
                <a:cs typeface="Calibri Light"/>
              </a:rPr>
              <a:t>incident report</a:t>
            </a:r>
            <a:endParaRPr lang="en-US" sz="2000" b="1" dirty="0">
              <a:solidFill>
                <a:schemeClr val="bg2"/>
              </a:solidFill>
              <a:latin typeface="Roboto" panose="02000000000000000000" pitchFamily="2" charset="0"/>
              <a:ea typeface="Roboto" panose="02000000000000000000" pitchFamily="2" charset="0"/>
              <a:cs typeface="Calibri"/>
            </a:endParaRPr>
          </a:p>
          <a:p>
            <a:endParaRPr lang="en-US" sz="1600" dirty="0">
              <a:solidFill>
                <a:schemeClr val="tx1">
                  <a:lumMod val="75000"/>
                  <a:lumOff val="25000"/>
                </a:schemeClr>
              </a:solidFill>
              <a:latin typeface="Roboto" panose="02000000000000000000" pitchFamily="2" charset="0"/>
              <a:ea typeface="Roboto" panose="02000000000000000000" pitchFamily="2" charset="0"/>
              <a:cs typeface="Roboto"/>
            </a:endParaRPr>
          </a:p>
          <a:p>
            <a:endParaRPr lang="en-US" dirty="0"/>
          </a:p>
        </p:txBody>
      </p:sp>
    </p:spTree>
    <p:custDataLst>
      <p:tags r:id="rId1"/>
    </p:custDataLst>
    <p:extLst>
      <p:ext uri="{BB962C8B-B14F-4D97-AF65-F5344CB8AC3E}">
        <p14:creationId xmlns:p14="http://schemas.microsoft.com/office/powerpoint/2010/main" val="15656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B089-1BE1-430F-A6CB-1B6102CF6078}"/>
              </a:ext>
            </a:extLst>
          </p:cNvPr>
          <p:cNvSpPr>
            <a:spLocks noGrp="1"/>
          </p:cNvSpPr>
          <p:nvPr>
            <p:ph type="title"/>
          </p:nvPr>
        </p:nvSpPr>
        <p:spPr>
          <a:xfrm>
            <a:off x="838200" y="365125"/>
            <a:ext cx="10515600" cy="1325563"/>
          </a:xfrm>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Educational Outreach</a:t>
            </a:r>
          </a:p>
        </p:txBody>
      </p:sp>
      <p:graphicFrame>
        <p:nvGraphicFramePr>
          <p:cNvPr id="5" name="Content Placeholder 2">
            <a:extLst>
              <a:ext uri="{FF2B5EF4-FFF2-40B4-BE49-F238E27FC236}">
                <a16:creationId xmlns:a16="http://schemas.microsoft.com/office/drawing/2014/main" id="{DAE16CCC-6116-D286-DC6D-42D477D348D7}"/>
              </a:ext>
            </a:extLst>
          </p:cNvPr>
          <p:cNvGraphicFramePr>
            <a:graphicFrameLocks noGrp="1"/>
          </p:cNvGraphicFramePr>
          <p:nvPr>
            <p:ph idx="1"/>
            <p:extLst>
              <p:ext uri="{D42A27DB-BD31-4B8C-83A1-F6EECF244321}">
                <p14:modId xmlns:p14="http://schemas.microsoft.com/office/powerpoint/2010/main" val="2230695733"/>
              </p:ext>
            </p:extLst>
          </p:nvPr>
        </p:nvGraphicFramePr>
        <p:xfrm>
          <a:off x="838200" y="1825625"/>
          <a:ext cx="10515600" cy="411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79339" y="650586"/>
            <a:ext cx="9601200" cy="895410"/>
          </a:xfrm>
        </p:spPr>
        <p:txBody>
          <a:bodyPr>
            <a:normAutofit/>
          </a:bodyPr>
          <a:lstStyle/>
          <a:p>
            <a:r>
              <a:rPr lang="en-US" sz="4000" dirty="0">
                <a:solidFill>
                  <a:schemeClr val="accent2"/>
                </a:solidFill>
                <a:latin typeface="Roboto" panose="02000000000000000000" pitchFamily="2" charset="0"/>
                <a:ea typeface="Roboto" panose="02000000000000000000" pitchFamily="2" charset="0"/>
              </a:rPr>
              <a:t>Human Resources</a:t>
            </a:r>
            <a:endParaRPr lang="en-US" sz="4000" dirty="0">
              <a:solidFill>
                <a:schemeClr val="accent2"/>
              </a:solidFill>
            </a:endParaRPr>
          </a:p>
        </p:txBody>
      </p:sp>
      <p:sp>
        <p:nvSpPr>
          <p:cNvPr id="14" name="Content Placeholder 13"/>
          <p:cNvSpPr>
            <a:spLocks noGrp="1"/>
          </p:cNvSpPr>
          <p:nvPr>
            <p:ph idx="1"/>
          </p:nvPr>
        </p:nvSpPr>
        <p:spPr>
          <a:xfrm>
            <a:off x="829558" y="1455650"/>
            <a:ext cx="9845566" cy="1452519"/>
          </a:xfrm>
        </p:spPr>
        <p:txBody>
          <a:bodyPr>
            <a:normAutofit/>
          </a:bodyPr>
          <a:lstStyle/>
          <a:p>
            <a:pPr marL="0" indent="0">
              <a:lnSpc>
                <a:spcPct val="100000"/>
              </a:lnSpc>
              <a:buNone/>
            </a:pPr>
            <a:r>
              <a:rPr lang="en-US" sz="1600" dirty="0">
                <a:solidFill>
                  <a:schemeClr val="bg2"/>
                </a:solidFill>
                <a:latin typeface="Roboto" panose="02000000000000000000" pitchFamily="2" charset="0"/>
                <a:ea typeface="Roboto" panose="02000000000000000000" pitchFamily="2" charset="0"/>
              </a:rPr>
              <a:t>The OME has a Human Resources Business Partner on site to answer any questions you may have, help with benefits, and discuss concerns, career plans or any other HR topics. Please stop by the HR Office anytime or, if you prefer, you can schedule a time to meet. You can also contact the HR Business Partner for a variety of other payroll/employment related topics, including needing a new badge or to discuss open positions at the OME.</a:t>
            </a:r>
          </a:p>
        </p:txBody>
      </p:sp>
      <p:sp>
        <p:nvSpPr>
          <p:cNvPr id="4" name="Title 12">
            <a:extLst>
              <a:ext uri="{FF2B5EF4-FFF2-40B4-BE49-F238E27FC236}">
                <a16:creationId xmlns:a16="http://schemas.microsoft.com/office/drawing/2014/main" id="{ED68BBA2-4208-4D91-BAAC-64F35B9920E2}"/>
              </a:ext>
            </a:extLst>
          </p:cNvPr>
          <p:cNvSpPr txBox="1">
            <a:spLocks/>
          </p:cNvSpPr>
          <p:nvPr/>
        </p:nvSpPr>
        <p:spPr>
          <a:xfrm>
            <a:off x="829558" y="3468873"/>
            <a:ext cx="9601200" cy="582459"/>
          </a:xfrm>
          <a:prstGeom prst="rect">
            <a:avLst/>
          </a:prstGeom>
        </p:spPr>
        <p:txBody>
          <a:bodyPr vert="horz" lIns="91440" tIns="45720" rIns="91440" bIns="45720" rtlCol="0" anchor="t">
            <a:normAutofit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b="1" dirty="0">
                <a:solidFill>
                  <a:schemeClr val="accent2"/>
                </a:solidFill>
                <a:latin typeface="Roboto" panose="02000000000000000000" pitchFamily="2" charset="0"/>
                <a:ea typeface="Roboto" panose="02000000000000000000" pitchFamily="2" charset="0"/>
              </a:rPr>
              <a:t>ETI (Enterprise Technology &amp; Innovation)</a:t>
            </a:r>
          </a:p>
        </p:txBody>
      </p:sp>
      <p:sp>
        <p:nvSpPr>
          <p:cNvPr id="5" name="Content Placeholder 13">
            <a:extLst>
              <a:ext uri="{FF2B5EF4-FFF2-40B4-BE49-F238E27FC236}">
                <a16:creationId xmlns:a16="http://schemas.microsoft.com/office/drawing/2014/main" id="{7E081C69-11B7-4D3D-983C-2D451F2B7AA0}"/>
              </a:ext>
            </a:extLst>
          </p:cNvPr>
          <p:cNvSpPr txBox="1">
            <a:spLocks/>
          </p:cNvSpPr>
          <p:nvPr/>
        </p:nvSpPr>
        <p:spPr>
          <a:xfrm>
            <a:off x="829558" y="4201430"/>
            <a:ext cx="9601200" cy="13712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buNone/>
            </a:pPr>
            <a:r>
              <a:rPr lang="en-US" sz="1600" dirty="0">
                <a:solidFill>
                  <a:schemeClr val="bg2"/>
                </a:solidFill>
                <a:latin typeface="Roboto" panose="02000000000000000000" pitchFamily="2" charset="0"/>
                <a:ea typeface="Roboto" panose="02000000000000000000" pitchFamily="2" charset="0"/>
              </a:rPr>
              <a:t>The Enterprise Technology &amp; Innovation (ETI) Department assists our staff with any phone, fax, computer or tablet concerns. Submit a ticket on </a:t>
            </a:r>
            <a:r>
              <a:rPr lang="en-US" sz="1600" dirty="0" err="1">
                <a:solidFill>
                  <a:schemeClr val="bg2"/>
                </a:solidFill>
                <a:latin typeface="Roboto" panose="02000000000000000000" pitchFamily="2" charset="0"/>
                <a:ea typeface="Roboto" panose="02000000000000000000" pitchFamily="2" charset="0"/>
              </a:rPr>
              <a:t>MyMC</a:t>
            </a:r>
            <a:r>
              <a:rPr lang="en-US" sz="1600" dirty="0">
                <a:solidFill>
                  <a:schemeClr val="bg2"/>
                </a:solidFill>
                <a:latin typeface="Roboto" panose="02000000000000000000" pitchFamily="2" charset="0"/>
                <a:ea typeface="Roboto" panose="02000000000000000000" pitchFamily="2" charset="0"/>
              </a:rPr>
              <a:t> or call extension 6-HELP to contact ETI for help with technology-related issues. If your issue is not addressed, please notify your supervisor.</a:t>
            </a:r>
          </a:p>
        </p:txBody>
      </p:sp>
    </p:spTree>
    <p:extLst>
      <p:ext uri="{BB962C8B-B14F-4D97-AF65-F5344CB8AC3E}">
        <p14:creationId xmlns:p14="http://schemas.microsoft.com/office/powerpoint/2010/main" val="42890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EAED7A-D994-9887-5C04-4C7B5496A14C}"/>
              </a:ext>
            </a:extLst>
          </p:cNvPr>
          <p:cNvSpPr txBox="1"/>
          <p:nvPr/>
        </p:nvSpPr>
        <p:spPr>
          <a:xfrm>
            <a:off x="1225078" y="2730921"/>
            <a:ext cx="6867833" cy="2215991"/>
          </a:xfrm>
          <a:prstGeom prst="rect">
            <a:avLst/>
          </a:prstGeom>
          <a:noFill/>
        </p:spPr>
        <p:txBody>
          <a:bodyPr wrap="square" rtlCol="0">
            <a:spAutoFit/>
          </a:bodyPr>
          <a:lstStyle/>
          <a:p>
            <a:r>
              <a:rPr lang="en-US" sz="2000" dirty="0">
                <a:solidFill>
                  <a:schemeClr val="bg2"/>
                </a:solidFill>
                <a:latin typeface="Roboto" panose="02000000000000000000" pitchFamily="2" charset="0"/>
                <a:ea typeface="Roboto" panose="02000000000000000000" pitchFamily="2" charset="0"/>
              </a:rPr>
              <a:t>Again, welcome to the OME. We are all here as resources to you as you learn about the office and your role.</a:t>
            </a:r>
          </a:p>
          <a:p>
            <a:endParaRPr lang="en-US" sz="2000" dirty="0">
              <a:solidFill>
                <a:schemeClr val="bg2"/>
              </a:solidFill>
              <a:latin typeface="Roboto" panose="02000000000000000000" pitchFamily="2" charset="0"/>
              <a:ea typeface="Roboto" panose="02000000000000000000" pitchFamily="2" charset="0"/>
            </a:endParaRPr>
          </a:p>
          <a:p>
            <a:r>
              <a:rPr lang="en-US" sz="2000" dirty="0">
                <a:solidFill>
                  <a:schemeClr val="bg2"/>
                </a:solidFill>
                <a:latin typeface="Roboto" panose="02000000000000000000" pitchFamily="2" charset="0"/>
                <a:ea typeface="Roboto" panose="02000000000000000000" pitchFamily="2" charset="0"/>
              </a:rPr>
              <a:t>Please reach out with any questions you may have.  </a:t>
            </a:r>
          </a:p>
          <a:p>
            <a:endParaRPr lang="en-US" sz="2000" dirty="0">
              <a:solidFill>
                <a:schemeClr val="bg2"/>
              </a:solidFill>
              <a:latin typeface="Roboto" panose="02000000000000000000" pitchFamily="2" charset="0"/>
              <a:ea typeface="Roboto" panose="02000000000000000000" pitchFamily="2" charset="0"/>
            </a:endParaRPr>
          </a:p>
          <a:p>
            <a:r>
              <a:rPr lang="en-US" sz="2000" dirty="0">
                <a:solidFill>
                  <a:schemeClr val="bg2"/>
                </a:solidFill>
                <a:latin typeface="Roboto" panose="02000000000000000000" pitchFamily="2" charset="0"/>
                <a:ea typeface="Roboto" panose="02000000000000000000" pitchFamily="2" charset="0"/>
              </a:rPr>
              <a:t>Good luck!</a:t>
            </a:r>
          </a:p>
          <a:p>
            <a:endParaRPr lang="en-US" dirty="0"/>
          </a:p>
        </p:txBody>
      </p:sp>
      <p:sp>
        <p:nvSpPr>
          <p:cNvPr id="10" name="TextBox 9">
            <a:extLst>
              <a:ext uri="{FF2B5EF4-FFF2-40B4-BE49-F238E27FC236}">
                <a16:creationId xmlns:a16="http://schemas.microsoft.com/office/drawing/2014/main" id="{0B4779EF-A301-0BBF-5062-06C21ADEBABA}"/>
              </a:ext>
            </a:extLst>
          </p:cNvPr>
          <p:cNvSpPr txBox="1"/>
          <p:nvPr/>
        </p:nvSpPr>
        <p:spPr>
          <a:xfrm>
            <a:off x="1225078" y="1619054"/>
            <a:ext cx="6960475" cy="923330"/>
          </a:xfrm>
          <a:prstGeom prst="rect">
            <a:avLst/>
          </a:prstGeom>
          <a:noFill/>
        </p:spPr>
        <p:txBody>
          <a:bodyPr wrap="square" rtlCol="0">
            <a:spAutoFit/>
          </a:bodyPr>
          <a:lstStyle/>
          <a:p>
            <a:r>
              <a:rPr lang="en-US" sz="5400" b="1" dirty="0">
                <a:solidFill>
                  <a:schemeClr val="accent2"/>
                </a:solidFill>
                <a:latin typeface="Roboto" panose="02000000000000000000" pitchFamily="2" charset="0"/>
                <a:ea typeface="Roboto" panose="02000000000000000000" pitchFamily="2" charset="0"/>
              </a:rPr>
              <a:t>Let’s Get Started</a:t>
            </a:r>
          </a:p>
        </p:txBody>
      </p:sp>
    </p:spTree>
    <p:extLst>
      <p:ext uri="{BB962C8B-B14F-4D97-AF65-F5344CB8AC3E}">
        <p14:creationId xmlns:p14="http://schemas.microsoft.com/office/powerpoint/2010/main" val="13105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499533" y="231911"/>
            <a:ext cx="10515600" cy="783771"/>
          </a:xfrm>
        </p:spPr>
        <p:txBody>
          <a:bodyPr/>
          <a:lstStyle/>
          <a:p>
            <a:r>
              <a:rPr lang="en-US" dirty="0">
                <a:solidFill>
                  <a:schemeClr val="accent2"/>
                </a:solidFill>
                <a:latin typeface="Roboto" panose="02000000000000000000" pitchFamily="2" charset="0"/>
                <a:ea typeface="Roboto" panose="02000000000000000000" pitchFamily="2" charset="0"/>
              </a:rPr>
              <a:t>Glossary of Common Acronyms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567266" y="1070011"/>
            <a:ext cx="9834639" cy="5681550"/>
          </a:xfrm>
        </p:spPr>
        <p:txBody>
          <a:bodyPr>
            <a:normAutofit/>
          </a:bodyPr>
          <a:lstStyle/>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Coroner/Medical Examiner Database (CME)</a:t>
            </a:r>
            <a:r>
              <a:rPr lang="en-US" sz="1400" dirty="0">
                <a:solidFill>
                  <a:schemeClr val="bg1"/>
                </a:solidFill>
                <a:latin typeface="Roboto" panose="02000000000000000000" pitchFamily="2" charset="0"/>
                <a:ea typeface="Roboto" panose="02000000000000000000" pitchFamily="2" charset="0"/>
              </a:rPr>
              <a:t> - CME is the department’s case information management system.  The CME database is a system that allows the employees and Medical Examiners involved in a case to enter and review case information electronically.  It also allows for reporting and statistical review of cases within our jurisdiction.  You will have access to the system via an icon on your desktop and will receive training on its use specific to your job role.</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Database Application for Vital Events (DAVE)</a:t>
            </a:r>
            <a:r>
              <a:rPr lang="en-US" sz="1400" dirty="0">
                <a:solidFill>
                  <a:schemeClr val="bg1"/>
                </a:solidFill>
                <a:latin typeface="Roboto" panose="02000000000000000000" pitchFamily="2" charset="0"/>
                <a:ea typeface="Roboto" panose="02000000000000000000" pitchFamily="2" charset="0"/>
              </a:rPr>
              <a:t> - DAVE is the Arizona Department of Health Services, Office of Vital Records, Vital Statistics Information Management System.  Our admitting section uses this system to initiate the death certificate process.  All birth and death events that occur in Arizona are registered through DAVE. </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Medical Examiner</a:t>
            </a:r>
            <a:r>
              <a:rPr lang="en-US" sz="1400" dirty="0">
                <a:solidFill>
                  <a:schemeClr val="bg1"/>
                </a:solidFill>
                <a:latin typeface="Roboto" panose="02000000000000000000" pitchFamily="2" charset="0"/>
                <a:ea typeface="Roboto" panose="02000000000000000000" pitchFamily="2" charset="0"/>
              </a:rPr>
              <a:t> - May be referred to as ME or Forensic Pathologist</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Medicolegal Death Investigator</a:t>
            </a:r>
            <a:r>
              <a:rPr lang="en-US" sz="1400" dirty="0">
                <a:solidFill>
                  <a:schemeClr val="bg1"/>
                </a:solidFill>
                <a:latin typeface="Roboto" panose="02000000000000000000" pitchFamily="2" charset="0"/>
                <a:ea typeface="Roboto" panose="02000000000000000000" pitchFamily="2" charset="0"/>
              </a:rPr>
              <a:t> - May be referred to as MDI</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Morgue Operations </a:t>
            </a:r>
            <a:r>
              <a:rPr lang="en-US" sz="1400" dirty="0">
                <a:solidFill>
                  <a:schemeClr val="bg1"/>
                </a:solidFill>
                <a:latin typeface="Roboto" panose="02000000000000000000" pitchFamily="2" charset="0"/>
                <a:ea typeface="Roboto" panose="02000000000000000000" pitchFamily="2" charset="0"/>
              </a:rPr>
              <a:t>– May be referred to as Morgue Ops or Mops</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Forensic Technician </a:t>
            </a:r>
            <a:r>
              <a:rPr lang="en-US" sz="1400" dirty="0">
                <a:solidFill>
                  <a:schemeClr val="bg1"/>
                </a:solidFill>
                <a:latin typeface="Roboto" panose="02000000000000000000" pitchFamily="2" charset="0"/>
                <a:ea typeface="Roboto" panose="02000000000000000000" pitchFamily="2" charset="0"/>
              </a:rPr>
              <a:t>– May be referred to as FT</a:t>
            </a:r>
          </a:p>
          <a:p>
            <a:pPr>
              <a:lnSpc>
                <a:spcPct val="100000"/>
              </a:lnSpc>
              <a:spcAft>
                <a:spcPts val="600"/>
              </a:spcAft>
            </a:pPr>
            <a:r>
              <a:rPr lang="en-US" sz="1400" b="1" u="sng" dirty="0" err="1">
                <a:solidFill>
                  <a:schemeClr val="bg1"/>
                </a:solidFill>
                <a:latin typeface="Roboto" panose="02000000000000000000" pitchFamily="2" charset="0"/>
                <a:ea typeface="Roboto" panose="02000000000000000000" pitchFamily="2" charset="0"/>
              </a:rPr>
              <a:t>MyMC</a:t>
            </a:r>
            <a:r>
              <a:rPr lang="en-US" sz="1400" dirty="0">
                <a:solidFill>
                  <a:schemeClr val="bg1"/>
                </a:solidFill>
                <a:latin typeface="Roboto" panose="02000000000000000000" pitchFamily="2" charset="0"/>
                <a:ea typeface="Roboto" panose="02000000000000000000" pitchFamily="2" charset="0"/>
              </a:rPr>
              <a:t> - </a:t>
            </a:r>
            <a:r>
              <a:rPr lang="en-US" sz="1400" dirty="0" err="1">
                <a:solidFill>
                  <a:schemeClr val="bg1"/>
                </a:solidFill>
                <a:latin typeface="Roboto" panose="02000000000000000000" pitchFamily="2" charset="0"/>
                <a:ea typeface="Roboto" panose="02000000000000000000" pitchFamily="2" charset="0"/>
              </a:rPr>
              <a:t>MyMC</a:t>
            </a:r>
            <a:r>
              <a:rPr lang="en-US" sz="1400" dirty="0">
                <a:solidFill>
                  <a:schemeClr val="bg1"/>
                </a:solidFill>
                <a:latin typeface="Roboto" panose="02000000000000000000" pitchFamily="2" charset="0"/>
                <a:ea typeface="Roboto" panose="02000000000000000000" pitchFamily="2" charset="0"/>
              </a:rPr>
              <a:t> is the County’s internal website and will be the homepage when you open up the internet on your computer.  It provides County-wide headlines, resources and information. </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Office of the Medical Examiner (OME)</a:t>
            </a:r>
            <a:r>
              <a:rPr lang="en-US" sz="1400" dirty="0">
                <a:solidFill>
                  <a:schemeClr val="bg1"/>
                </a:solidFill>
                <a:latin typeface="Roboto" panose="02000000000000000000" pitchFamily="2" charset="0"/>
                <a:ea typeface="Roboto" panose="02000000000000000000" pitchFamily="2" charset="0"/>
              </a:rPr>
              <a:t> - Our department within the County, which is often referred to as the OME</a:t>
            </a:r>
          </a:p>
          <a:p>
            <a:pPr>
              <a:lnSpc>
                <a:spcPct val="100000"/>
              </a:lnSpc>
              <a:spcAft>
                <a:spcPts val="600"/>
              </a:spcAft>
            </a:pPr>
            <a:r>
              <a:rPr lang="en-US" sz="1400" b="1" u="sng" dirty="0">
                <a:solidFill>
                  <a:schemeClr val="bg1"/>
                </a:solidFill>
                <a:latin typeface="Roboto" panose="02000000000000000000" pitchFamily="2" charset="0"/>
                <a:ea typeface="Roboto" panose="02000000000000000000" pitchFamily="2" charset="0"/>
              </a:rPr>
              <a:t>Personal Protective Equipment (PPE)</a:t>
            </a:r>
            <a:r>
              <a:rPr lang="en-US" sz="1400" dirty="0">
                <a:solidFill>
                  <a:schemeClr val="bg1"/>
                </a:solidFill>
                <a:latin typeface="Roboto" panose="02000000000000000000" pitchFamily="2" charset="0"/>
                <a:ea typeface="Roboto" panose="02000000000000000000" pitchFamily="2" charset="0"/>
              </a:rPr>
              <a:t> - Often referred to as PPE, this may include protective clothing, gloves, eye protection and other garments or equipment designed to protect the employee from injury or infection.</a:t>
            </a:r>
          </a:p>
          <a:p>
            <a:pPr lvl="1"/>
            <a:endParaRPr lang="en-US" sz="1400" dirty="0">
              <a:solidFill>
                <a:schemeClr val="bg1"/>
              </a:solidFill>
            </a:endParaRP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 r="-9546" b="-18785"/>
          <a:stretch>
            <a:fillRect/>
          </a:stretch>
        </p:blipFill>
        <p:spPr>
          <a:xfrm>
            <a:off x="10770810" y="6087531"/>
            <a:ext cx="1367972" cy="664030"/>
          </a:xfrm>
          <a:prstGeom prst="rect">
            <a:avLst/>
          </a:prstGeom>
          <a:noFill/>
        </p:spPr>
      </p:pic>
    </p:spTree>
    <p:extLst>
      <p:ext uri="{BB962C8B-B14F-4D97-AF65-F5344CB8AC3E}">
        <p14:creationId xmlns:p14="http://schemas.microsoft.com/office/powerpoint/2010/main" val="869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372" y="355600"/>
            <a:ext cx="8280379" cy="1179294"/>
          </a:xfrm>
        </p:spPr>
        <p:txBody>
          <a:bodyPr anchor="b">
            <a:normAutofit/>
          </a:bodyPr>
          <a:lstStyle/>
          <a:p>
            <a:r>
              <a:rPr lang="en-US" sz="3200" b="1" dirty="0">
                <a:solidFill>
                  <a:schemeClr val="accent2"/>
                </a:solidFill>
                <a:latin typeface="Roboto" panose="02000000000000000000" pitchFamily="2" charset="0"/>
                <a:ea typeface="Roboto" panose="02000000000000000000" pitchFamily="2" charset="0"/>
                <a:cs typeface="Poppins" panose="00000500000000000000" pitchFamily="2" charset="0"/>
              </a:rPr>
              <a:t>National Association of Medical Examiners (NAME) Accreditation</a:t>
            </a:r>
          </a:p>
        </p:txBody>
      </p:sp>
      <p:sp>
        <p:nvSpPr>
          <p:cNvPr id="4" name="Text Placeholder 3"/>
          <p:cNvSpPr>
            <a:spLocks noGrp="1"/>
          </p:cNvSpPr>
          <p:nvPr>
            <p:ph type="body" sz="half" idx="2"/>
          </p:nvPr>
        </p:nvSpPr>
        <p:spPr>
          <a:xfrm>
            <a:off x="326592" y="1858668"/>
            <a:ext cx="7230513" cy="3987800"/>
          </a:xfrm>
        </p:spPr>
        <p:txBody>
          <a:bodyPr>
            <a:normAutofit/>
          </a:bodyPr>
          <a:lstStyle/>
          <a:p>
            <a:r>
              <a:rPr lang="en-US" sz="2400" dirty="0">
                <a:solidFill>
                  <a:schemeClr val="bg1"/>
                </a:solidFill>
                <a:latin typeface="Roboto" panose="02000000000000000000" pitchFamily="2" charset="0"/>
                <a:ea typeface="Roboto" panose="02000000000000000000" pitchFamily="2" charset="0"/>
                <a:cs typeface="Poppins" panose="00000500000000000000" pitchFamily="2" charset="0"/>
              </a:rPr>
              <a:t>The OME holds provisional accreditation through NAME for meeting nationally recognized standards for medicolegal death investigations.  The office is currently addressing case volume per Medical Examiner in order to achieve full accreditation.</a:t>
            </a:r>
          </a:p>
        </p:txBody>
      </p:sp>
      <p:pic>
        <p:nvPicPr>
          <p:cNvPr id="3" name="Picture Placeholder 8">
            <a:extLst>
              <a:ext uri="{FF2B5EF4-FFF2-40B4-BE49-F238E27FC236}">
                <a16:creationId xmlns:a16="http://schemas.microsoft.com/office/drawing/2014/main" id="{B9E22270-3351-B670-B5B2-485360731ED2}"/>
              </a:ext>
            </a:extLst>
          </p:cNvPr>
          <p:cNvPicPr>
            <a:picLocks noChangeAspect="1"/>
          </p:cNvPicPr>
          <p:nvPr/>
        </p:nvPicPr>
        <p:blipFill rotWithShape="1">
          <a:blip r:embed="rId3"/>
          <a:stretch/>
        </p:blipFill>
        <p:spPr>
          <a:xfrm>
            <a:off x="7610323" y="1289821"/>
            <a:ext cx="4093029" cy="5125494"/>
          </a:xfrm>
          <a:prstGeom prst="rect">
            <a:avLst/>
          </a:prstGeom>
          <a:noFill/>
          <a:effectLst>
            <a:outerShdw blurRad="50800" dist="50800" dir="5400000" algn="tl" rotWithShape="0">
              <a:srgbClr val="000000">
                <a:alpha val="43000"/>
              </a:srgbClr>
            </a:outerShdw>
          </a:effectLst>
          <a:scene3d>
            <a:camera prst="perspectiveLeft"/>
            <a:lightRig rig="threePt" dir="t"/>
          </a:scene3d>
        </p:spPr>
      </p:pic>
    </p:spTree>
    <p:custDataLst>
      <p:tags r:id="rId1"/>
    </p:custDataLst>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r="2" b="3310"/>
          <a:stretch/>
        </p:blipFill>
        <p:spPr>
          <a:xfrm>
            <a:off x="295103" y="1492650"/>
            <a:ext cx="6726411" cy="5024263"/>
          </a:xfrm>
          <a:noFill/>
        </p:spPr>
      </p:pic>
      <p:sp>
        <p:nvSpPr>
          <p:cNvPr id="4" name="Text Placeholder 3"/>
          <p:cNvSpPr>
            <a:spLocks noGrp="1"/>
          </p:cNvSpPr>
          <p:nvPr>
            <p:ph idx="14"/>
          </p:nvPr>
        </p:nvSpPr>
        <p:spPr>
          <a:xfrm>
            <a:off x="7376725" y="1485490"/>
            <a:ext cx="4520172" cy="5135540"/>
          </a:xfrm>
        </p:spPr>
        <p:txBody>
          <a:bodyPr>
            <a:normAutofit/>
          </a:bodyPr>
          <a:lstStyle/>
          <a:p>
            <a:pPr marL="0" indent="0">
              <a:buNone/>
            </a:pPr>
            <a:r>
              <a:rPr lang="en-US" sz="2600" dirty="0">
                <a:solidFill>
                  <a:schemeClr val="bg1"/>
                </a:solidFill>
              </a:rPr>
              <a:t>The OME serves all of Maricopa County, approximately 9200 square miles.  Maricopa County is the 4</a:t>
            </a:r>
            <a:r>
              <a:rPr lang="en-US" sz="2600" baseline="30000" dirty="0">
                <a:solidFill>
                  <a:schemeClr val="bg1"/>
                </a:solidFill>
              </a:rPr>
              <a:t>th</a:t>
            </a:r>
            <a:r>
              <a:rPr lang="en-US" sz="2600" dirty="0">
                <a:solidFill>
                  <a:schemeClr val="bg1"/>
                </a:solidFill>
              </a:rPr>
              <a:t> largest county by population (approximately 4.3 million) and the 15</a:t>
            </a:r>
            <a:r>
              <a:rPr lang="en-US" sz="2600" baseline="30000" dirty="0">
                <a:solidFill>
                  <a:schemeClr val="bg1"/>
                </a:solidFill>
              </a:rPr>
              <a:t>th</a:t>
            </a:r>
            <a:r>
              <a:rPr lang="en-US" sz="2600" dirty="0">
                <a:solidFill>
                  <a:schemeClr val="bg1"/>
                </a:solidFill>
              </a:rPr>
              <a:t> largest county by area.  The OME interacts with 34 different law enforcement agencies across the county.</a:t>
            </a:r>
          </a:p>
        </p:txBody>
      </p:sp>
      <p:sp>
        <p:nvSpPr>
          <p:cNvPr id="2" name="Title 1"/>
          <p:cNvSpPr>
            <a:spLocks noGrp="1"/>
          </p:cNvSpPr>
          <p:nvPr>
            <p:ph type="title"/>
          </p:nvPr>
        </p:nvSpPr>
        <p:spPr>
          <a:xfrm>
            <a:off x="368905" y="142573"/>
            <a:ext cx="10515600" cy="1325563"/>
          </a:xfrm>
          <a:solidFill>
            <a:schemeClr val="accent1"/>
          </a:solidFill>
        </p:spPr>
        <p:txBody>
          <a:bodyPr anchor="ctr">
            <a:normAutofit/>
          </a:bodyPr>
          <a:lstStyle/>
          <a:p>
            <a:r>
              <a:rPr lang="en-US" dirty="0">
                <a:solidFill>
                  <a:schemeClr val="accent2"/>
                </a:solidFill>
                <a:latin typeface="Roboto" panose="02000000000000000000" pitchFamily="2" charset="0"/>
                <a:ea typeface="Roboto" panose="02000000000000000000" pitchFamily="2" charset="0"/>
              </a:rPr>
              <a:t>Jurisdiction</a:t>
            </a:r>
          </a:p>
        </p:txBody>
      </p:sp>
    </p:spTree>
    <p:custDataLst>
      <p:tags r:id="rId1"/>
    </p:custDataLst>
    <p:extLst>
      <p:ext uri="{BB962C8B-B14F-4D97-AF65-F5344CB8AC3E}">
        <p14:creationId xmlns:p14="http://schemas.microsoft.com/office/powerpoint/2010/main" val="35234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80D1-A375-7FA7-EDF5-05EF2CBC0807}"/>
              </a:ext>
            </a:extLst>
          </p:cNvPr>
          <p:cNvSpPr>
            <a:spLocks noGrp="1"/>
          </p:cNvSpPr>
          <p:nvPr>
            <p:ph type="title"/>
          </p:nvPr>
        </p:nvSpPr>
        <p:spPr>
          <a:xfrm>
            <a:off x="359228" y="355449"/>
            <a:ext cx="10515600" cy="791179"/>
          </a:xfrm>
        </p:spPr>
        <p:txBody>
          <a:bodyPr>
            <a:normAutofit/>
          </a:bodyPr>
          <a:lstStyle/>
          <a:p>
            <a:r>
              <a:rPr lang="en-US" dirty="0">
                <a:solidFill>
                  <a:schemeClr val="accent2"/>
                </a:solidFill>
                <a:latin typeface="Roboto" panose="02000000000000000000" pitchFamily="2" charset="0"/>
                <a:ea typeface="Roboto" panose="02000000000000000000" pitchFamily="2" charset="0"/>
              </a:rPr>
              <a:t>Arizona State Statutes</a:t>
            </a:r>
          </a:p>
        </p:txBody>
      </p:sp>
      <p:sp>
        <p:nvSpPr>
          <p:cNvPr id="3" name="Content Placeholder 2">
            <a:extLst>
              <a:ext uri="{FF2B5EF4-FFF2-40B4-BE49-F238E27FC236}">
                <a16:creationId xmlns:a16="http://schemas.microsoft.com/office/drawing/2014/main" id="{C4D5E0C2-284A-8E36-0ECC-FF30DE412FAD}"/>
              </a:ext>
            </a:extLst>
          </p:cNvPr>
          <p:cNvSpPr>
            <a:spLocks noGrp="1"/>
          </p:cNvSpPr>
          <p:nvPr>
            <p:ph idx="1"/>
          </p:nvPr>
        </p:nvSpPr>
        <p:spPr>
          <a:xfrm>
            <a:off x="426962" y="2282114"/>
            <a:ext cx="10515600" cy="4438000"/>
          </a:xfrm>
        </p:spPr>
        <p:txBody>
          <a:bodyPr>
            <a:normAutofit/>
          </a:bodyPr>
          <a:lstStyle/>
          <a:p>
            <a:pPr>
              <a:lnSpc>
                <a:spcPct val="100000"/>
              </a:lnSpc>
            </a:pPr>
            <a:r>
              <a:rPr lang="en-US" sz="1800" dirty="0">
                <a:solidFill>
                  <a:schemeClr val="bg1"/>
                </a:solidFill>
              </a:rPr>
              <a:t>Death when not under the current care of a health care provider</a:t>
            </a:r>
          </a:p>
          <a:p>
            <a:pPr>
              <a:lnSpc>
                <a:spcPct val="100000"/>
              </a:lnSpc>
            </a:pPr>
            <a:r>
              <a:rPr lang="en-US" sz="1800" dirty="0">
                <a:solidFill>
                  <a:schemeClr val="bg1"/>
                </a:solidFill>
              </a:rPr>
              <a:t>Death resulting from violence</a:t>
            </a:r>
          </a:p>
          <a:p>
            <a:pPr>
              <a:lnSpc>
                <a:spcPct val="100000"/>
              </a:lnSpc>
            </a:pPr>
            <a:r>
              <a:rPr lang="en-US" sz="1800" dirty="0">
                <a:solidFill>
                  <a:schemeClr val="bg1"/>
                </a:solidFill>
              </a:rPr>
              <a:t>Unexpected or unexplained death</a:t>
            </a:r>
          </a:p>
          <a:p>
            <a:pPr>
              <a:lnSpc>
                <a:spcPct val="100000"/>
              </a:lnSpc>
            </a:pPr>
            <a:r>
              <a:rPr lang="en-US" sz="1800" dirty="0">
                <a:solidFill>
                  <a:schemeClr val="bg1"/>
                </a:solidFill>
              </a:rPr>
              <a:t>Death of a person in a custodial agency</a:t>
            </a:r>
          </a:p>
          <a:p>
            <a:pPr>
              <a:lnSpc>
                <a:spcPct val="100000"/>
              </a:lnSpc>
            </a:pPr>
            <a:r>
              <a:rPr lang="en-US" sz="1800" dirty="0">
                <a:solidFill>
                  <a:schemeClr val="bg1"/>
                </a:solidFill>
              </a:rPr>
              <a:t>Unexpected or unexplained death of an infant or child</a:t>
            </a:r>
          </a:p>
          <a:p>
            <a:pPr>
              <a:lnSpc>
                <a:spcPct val="100000"/>
              </a:lnSpc>
            </a:pPr>
            <a:r>
              <a:rPr lang="en-US" sz="1800" dirty="0">
                <a:solidFill>
                  <a:schemeClr val="bg1"/>
                </a:solidFill>
              </a:rPr>
              <a:t>Death occurring in a suspicious, unusual or non-natural manner, including death from an accident believed to be related to the deceased person’s occupation or employment</a:t>
            </a:r>
          </a:p>
          <a:p>
            <a:pPr>
              <a:lnSpc>
                <a:spcPct val="100000"/>
              </a:lnSpc>
            </a:pPr>
            <a:r>
              <a:rPr lang="en-US" sz="1800" dirty="0">
                <a:solidFill>
                  <a:schemeClr val="bg1"/>
                </a:solidFill>
              </a:rPr>
              <a:t>Death occurring as a result of anesthetic or surgical procedures</a:t>
            </a:r>
          </a:p>
          <a:p>
            <a:pPr>
              <a:lnSpc>
                <a:spcPct val="100000"/>
              </a:lnSpc>
            </a:pPr>
            <a:r>
              <a:rPr lang="en-US" sz="1800" dirty="0">
                <a:solidFill>
                  <a:schemeClr val="bg1"/>
                </a:solidFill>
              </a:rPr>
              <a:t>Death suspected to be caused by a previously unreported or undiagnosed disease that constitutes a threat to public safety</a:t>
            </a:r>
          </a:p>
          <a:p>
            <a:pPr>
              <a:lnSpc>
                <a:spcPct val="100000"/>
              </a:lnSpc>
            </a:pPr>
            <a:r>
              <a:rPr lang="en-US" sz="1800" dirty="0">
                <a:solidFill>
                  <a:schemeClr val="bg1"/>
                </a:solidFill>
              </a:rPr>
              <a:t>Death involving unidentifiable bodies</a:t>
            </a:r>
          </a:p>
          <a:p>
            <a:endParaRPr lang="en-US" dirty="0"/>
          </a:p>
        </p:txBody>
      </p:sp>
      <p:sp>
        <p:nvSpPr>
          <p:cNvPr id="4" name="Content Placeholder 3">
            <a:extLst>
              <a:ext uri="{FF2B5EF4-FFF2-40B4-BE49-F238E27FC236}">
                <a16:creationId xmlns:a16="http://schemas.microsoft.com/office/drawing/2014/main" id="{68FD915E-AEA3-B603-9FCE-6F94FB85D3EF}"/>
              </a:ext>
            </a:extLst>
          </p:cNvPr>
          <p:cNvSpPr>
            <a:spLocks noGrp="1"/>
          </p:cNvSpPr>
          <p:nvPr>
            <p:ph idx="13"/>
          </p:nvPr>
        </p:nvSpPr>
        <p:spPr>
          <a:xfrm>
            <a:off x="359228" y="1271586"/>
            <a:ext cx="8755743" cy="691230"/>
          </a:xfrm>
        </p:spPr>
        <p:txBody>
          <a:bodyPr>
            <a:normAutofit fontScale="85000" lnSpcReduction="20000"/>
          </a:bodyPr>
          <a:lstStyle/>
          <a:p>
            <a:pPr>
              <a:lnSpc>
                <a:spcPct val="110000"/>
              </a:lnSpc>
            </a:pPr>
            <a:r>
              <a:rPr lang="en-US" sz="2400" b="1" spc="0" dirty="0">
                <a:solidFill>
                  <a:schemeClr val="bg1"/>
                </a:solidFill>
              </a:rPr>
              <a:t>The OME is required by statute to conduct medicolegal death investigations for certain types of deaths (ARS 11-593), including:</a:t>
            </a:r>
          </a:p>
          <a:p>
            <a:endParaRPr lang="en-US" spc="0" dirty="0"/>
          </a:p>
        </p:txBody>
      </p:sp>
    </p:spTree>
    <p:extLst>
      <p:ext uri="{BB962C8B-B14F-4D97-AF65-F5344CB8AC3E}">
        <p14:creationId xmlns:p14="http://schemas.microsoft.com/office/powerpoint/2010/main" val="409525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22" y="96654"/>
            <a:ext cx="5958493" cy="902456"/>
          </a:xfrm>
        </p:spPr>
        <p:txBody>
          <a:bodyPr/>
          <a:lstStyle/>
          <a:p>
            <a:pPr algn="ctr"/>
            <a:r>
              <a:rPr lang="en-US" dirty="0">
                <a:solidFill>
                  <a:schemeClr val="accent2"/>
                </a:solidFill>
                <a:latin typeface="Roboto" panose="02000000000000000000" pitchFamily="2" charset="0"/>
                <a:ea typeface="Roboto" panose="02000000000000000000" pitchFamily="2" charset="0"/>
                <a:cs typeface="Poppins" panose="00000500000000000000" pitchFamily="2" charset="0"/>
              </a:rPr>
              <a:t>Case Volume by Year</a:t>
            </a:r>
          </a:p>
        </p:txBody>
      </p:sp>
      <p:sp>
        <p:nvSpPr>
          <p:cNvPr id="3" name="TextBox 2"/>
          <p:cNvSpPr txBox="1"/>
          <p:nvPr/>
        </p:nvSpPr>
        <p:spPr>
          <a:xfrm>
            <a:off x="1636423" y="4780831"/>
            <a:ext cx="8919154" cy="1600438"/>
          </a:xfrm>
          <a:prstGeom prst="rect">
            <a:avLst/>
          </a:prstGeom>
          <a:noFill/>
        </p:spPr>
        <p:txBody>
          <a:bodyPr wrap="square" rtlCol="0">
            <a:spAutoFit/>
          </a:bodyPr>
          <a:lstStyle/>
          <a:p>
            <a:r>
              <a:rPr lang="en-US" sz="1400" b="1" dirty="0">
                <a:solidFill>
                  <a:schemeClr val="bg1"/>
                </a:solidFill>
                <a:latin typeface="Roboto" panose="02000000000000000000" pitchFamily="2" charset="0"/>
                <a:ea typeface="Roboto" panose="02000000000000000000" pitchFamily="2" charset="0"/>
                <a:cs typeface="Poppins" panose="00000500000000000000" pitchFamily="2" charset="0"/>
              </a:rPr>
              <a:t>Cases Not Admitted:  </a:t>
            </a:r>
            <a:r>
              <a:rPr lang="en-US" sz="1400" dirty="0">
                <a:solidFill>
                  <a:schemeClr val="bg1"/>
                </a:solidFill>
                <a:latin typeface="Roboto" panose="02000000000000000000" pitchFamily="2" charset="0"/>
                <a:ea typeface="Roboto" panose="02000000000000000000" pitchFamily="2" charset="0"/>
                <a:cs typeface="Poppins" panose="00000500000000000000" pitchFamily="2" charset="0"/>
              </a:rPr>
              <a:t>cases jurisdictionally accepted, but not admitted to the office for physical examination.  Death Certificate and report is based primarily on medical records.</a:t>
            </a:r>
          </a:p>
          <a:p>
            <a:endParaRPr 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r>
              <a:rPr lang="en-US" sz="1400" b="1" dirty="0">
                <a:solidFill>
                  <a:schemeClr val="bg1"/>
                </a:solidFill>
                <a:latin typeface="Roboto" panose="02000000000000000000" pitchFamily="2" charset="0"/>
                <a:ea typeface="Roboto" panose="02000000000000000000" pitchFamily="2" charset="0"/>
                <a:cs typeface="Poppins" panose="00000500000000000000" pitchFamily="2" charset="0"/>
              </a:rPr>
              <a:t>Admitted Cases</a:t>
            </a:r>
            <a:r>
              <a:rPr lang="en-US" sz="1400" dirty="0">
                <a:solidFill>
                  <a:schemeClr val="bg1"/>
                </a:solidFill>
                <a:latin typeface="Roboto" panose="02000000000000000000" pitchFamily="2" charset="0"/>
                <a:ea typeface="Roboto" panose="02000000000000000000" pitchFamily="2" charset="0"/>
                <a:cs typeface="Poppins" panose="00000500000000000000" pitchFamily="2" charset="0"/>
              </a:rPr>
              <a:t>:  cases jurisdictionally accepted and brought to the office for physical examination (full autopsy, partial autopsy, or external exam)</a:t>
            </a:r>
          </a:p>
          <a:p>
            <a:endParaRPr 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r>
              <a:rPr lang="en-US" sz="1400" b="1" dirty="0">
                <a:solidFill>
                  <a:schemeClr val="bg1"/>
                </a:solidFill>
                <a:latin typeface="Roboto" panose="02000000000000000000" pitchFamily="2" charset="0"/>
                <a:ea typeface="Roboto" panose="02000000000000000000" pitchFamily="2" charset="0"/>
                <a:cs typeface="Poppins" panose="00000500000000000000" pitchFamily="2" charset="0"/>
              </a:rPr>
              <a:t>Declines:  </a:t>
            </a:r>
            <a:r>
              <a:rPr lang="en-US" sz="1400" dirty="0">
                <a:solidFill>
                  <a:schemeClr val="bg1"/>
                </a:solidFill>
                <a:latin typeface="Roboto" panose="02000000000000000000" pitchFamily="2" charset="0"/>
                <a:ea typeface="Roboto" panose="02000000000000000000" pitchFamily="2" charset="0"/>
                <a:cs typeface="Poppins" panose="00000500000000000000" pitchFamily="2" charset="0"/>
              </a:rPr>
              <a:t>cases reported to the office that are declined based on AZ statutes or jurisdiction</a:t>
            </a:r>
          </a:p>
        </p:txBody>
      </p:sp>
      <p:pic>
        <p:nvPicPr>
          <p:cNvPr id="7" name="Content Placeholder 11" descr="Chart, bar chart&#10;&#10;AI-generated content may be incorrect.">
            <a:extLst>
              <a:ext uri="{FF2B5EF4-FFF2-40B4-BE49-F238E27FC236}">
                <a16:creationId xmlns:a16="http://schemas.microsoft.com/office/drawing/2014/main" id="{03BBB514-BE87-8045-6869-D144BE2EC940}"/>
              </a:ext>
            </a:extLst>
          </p:cNvPr>
          <p:cNvPicPr>
            <a:picLocks noGrp="1" noChangeAspect="1"/>
          </p:cNvPicPr>
          <p:nvPr>
            <p:ph idx="1"/>
          </p:nvPr>
        </p:nvPicPr>
        <p:blipFill>
          <a:blip r:embed="rId3"/>
          <a:stretch>
            <a:fillRect/>
          </a:stretch>
        </p:blipFill>
        <p:spPr>
          <a:xfrm>
            <a:off x="2184275" y="1121493"/>
            <a:ext cx="7217694" cy="3503726"/>
          </a:xfrm>
          <a:prstGeom prst="rect">
            <a:avLst/>
          </a:prstGeom>
        </p:spPr>
      </p:pic>
    </p:spTree>
    <p:custDataLst>
      <p:tags r:id="rId1"/>
    </p:custDataLst>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58398" y="120952"/>
            <a:ext cx="9601200" cy="846015"/>
          </a:xfrm>
        </p:spPr>
        <p:txBody>
          <a:bodyPr/>
          <a:lstStyle/>
          <a:p>
            <a:r>
              <a:rPr lang="en-US" b="1" dirty="0">
                <a:solidFill>
                  <a:srgbClr val="F76207"/>
                </a:solidFill>
                <a:latin typeface="Roboto" panose="02000000000000000000" pitchFamily="2" charset="0"/>
                <a:ea typeface="Roboto" panose="02000000000000000000" pitchFamily="2" charset="0"/>
              </a:rPr>
              <a:t>Death Investigation Process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9411223"/>
              </p:ext>
            </p:extLst>
          </p:nvPr>
        </p:nvGraphicFramePr>
        <p:xfrm>
          <a:off x="258398" y="1146663"/>
          <a:ext cx="11854874" cy="5866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49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Maricopa County Colors">
      <a:dk1>
        <a:srgbClr val="131D28"/>
      </a:dk1>
      <a:lt1>
        <a:srgbClr val="F1F4F7"/>
      </a:lt1>
      <a:dk2>
        <a:srgbClr val="022F3A"/>
      </a:dk2>
      <a:lt2>
        <a:srgbClr val="F1F4F7"/>
      </a:lt2>
      <a:accent1>
        <a:srgbClr val="132048"/>
      </a:accent1>
      <a:accent2>
        <a:srgbClr val="F26724"/>
      </a:accent2>
      <a:accent3>
        <a:srgbClr val="1E988A"/>
      </a:accent3>
      <a:accent4>
        <a:srgbClr val="D8DFE1"/>
      </a:accent4>
      <a:accent5>
        <a:srgbClr val="FAA21B"/>
      </a:accent5>
      <a:accent6>
        <a:srgbClr val="0070B9"/>
      </a:accent6>
      <a:hlink>
        <a:srgbClr val="0070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624D0E-0B0D-478F-BBA8-11BBAA110559}" vid="{CDE08795-5091-4D9C-9A32-DBC2B71EEA05}"/>
    </a:ext>
  </a:extLst>
</a:theme>
</file>

<file path=ppt/theme/theme2.xml><?xml version="1.0" encoding="utf-8"?>
<a:theme xmlns:a="http://schemas.openxmlformats.org/drawingml/2006/main" name="1_Office Theme">
  <a:themeElements>
    <a:clrScheme name="Maricopa County Colors">
      <a:dk1>
        <a:srgbClr val="131D28"/>
      </a:dk1>
      <a:lt1>
        <a:srgbClr val="F1F4F7"/>
      </a:lt1>
      <a:dk2>
        <a:srgbClr val="022F3A"/>
      </a:dk2>
      <a:lt2>
        <a:srgbClr val="F1F4F7"/>
      </a:lt2>
      <a:accent1>
        <a:srgbClr val="132048"/>
      </a:accent1>
      <a:accent2>
        <a:srgbClr val="F26724"/>
      </a:accent2>
      <a:accent3>
        <a:srgbClr val="1E988A"/>
      </a:accent3>
      <a:accent4>
        <a:srgbClr val="D8DFE1"/>
      </a:accent4>
      <a:accent5>
        <a:srgbClr val="FAA21B"/>
      </a:accent5>
      <a:accent6>
        <a:srgbClr val="0070B9"/>
      </a:accent6>
      <a:hlink>
        <a:srgbClr val="0070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624D0E-0B0D-478F-BBA8-11BBAA110559}" vid="{CDE08795-5091-4D9C-9A32-DBC2B71EEA05}"/>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d516b6-5e60-427c-84cb-93088935647c" xsi:nil="true"/>
    <Category xmlns="2fb2c50e-46ed-4a58-ac00-7cbd040eb83d" xsi:nil="true"/>
    <lcf76f155ced4ddcb4097134ff3c332f xmlns="2fb2c50e-46ed-4a58-ac00-7cbd040eb83d">
      <Terms xmlns="http://schemas.microsoft.com/office/infopath/2007/PartnerControls"/>
    </lcf76f155ced4ddcb4097134ff3c332f>
    <SharedWithUsers xmlns="cad516b6-5e60-427c-84cb-93088935647c">
      <UserInfo>
        <DisplayName>Aimee Rhoads (MHR)</DisplayName>
        <AccountId>187</AccountId>
        <AccountType/>
      </UserInfo>
      <UserInfo>
        <DisplayName>Nia Rushing (MHR)</DisplayName>
        <AccountId>193</AccountId>
        <AccountType/>
      </UserInfo>
      <UserInfo>
        <DisplayName>Mike Koiv (MHR)</DisplayName>
        <AccountId>90</AccountId>
        <AccountType/>
      </UserInfo>
      <UserInfo>
        <DisplayName>Stephanie Coombs (OME)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2671A59D9F1140A627C7D7A2B1F4F0" ma:contentTypeVersion="17" ma:contentTypeDescription="Create a new document." ma:contentTypeScope="" ma:versionID="baa9dbfa18fb80cbb8f80b4ba9481597">
  <xsd:schema xmlns:xsd="http://www.w3.org/2001/XMLSchema" xmlns:xs="http://www.w3.org/2001/XMLSchema" xmlns:p="http://schemas.microsoft.com/office/2006/metadata/properties" xmlns:ns2="2fb2c50e-46ed-4a58-ac00-7cbd040eb83d" xmlns:ns3="cad516b6-5e60-427c-84cb-93088935647c" targetNamespace="http://schemas.microsoft.com/office/2006/metadata/properties" ma:root="true" ma:fieldsID="f9cd674c479d5bfa5d998c027ff2fe78" ns2:_="" ns3:_="">
    <xsd:import namespace="2fb2c50e-46ed-4a58-ac00-7cbd040eb83d"/>
    <xsd:import namespace="cad516b6-5e60-427c-84cb-9308893564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Category" minOccurs="0"/>
                <xsd:element ref="ns2:MediaServiceObjectDetectorVersions" minOccurs="0"/>
                <xsd:element ref="ns2:MediaLengthInSeconds" minOccurs="0"/>
                <xsd:element ref="ns2:MediaServiceLocation"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2c50e-46ed-4a58-ac00-7cbd040eb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bd39d38-0a20-4b23-b9d1-24d24ed51b3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y" ma:index="18" nillable="true" ma:displayName="Category" ma:format="Dropdown" ma:internalName="Category">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516b6-5e60-427c-84cb-9308893564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4ffcbbf-cdc4-46e4-99cf-36d6a464eaf8}" ma:internalName="TaxCatchAll" ma:showField="CatchAllData" ma:web="cad516b6-5e60-427c-84cb-930889356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7A2CB-385D-4611-9491-5CFF022FD0A2}">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cad516b6-5e60-427c-84cb-93088935647c"/>
    <ds:schemaRef ds:uri="2fb2c50e-46ed-4a58-ac00-7cbd040eb83d"/>
  </ds:schemaRefs>
</ds:datastoreItem>
</file>

<file path=customXml/itemProps3.xml><?xml version="1.0" encoding="utf-8"?>
<ds:datastoreItem xmlns:ds="http://schemas.openxmlformats.org/officeDocument/2006/customXml" ds:itemID="{ACA1804F-50C6-4B5D-A30C-1F93F8F5F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2c50e-46ed-4a58-ac00-7cbd040eb83d"/>
    <ds:schemaRef ds:uri="cad516b6-5e60-427c-84cb-930889356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template use this one</Template>
  <TotalTime>5024</TotalTime>
  <Words>3849</Words>
  <Application>Microsoft Office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Euphemia</vt:lpstr>
      <vt:lpstr>Franklin Gothic Book</vt:lpstr>
      <vt:lpstr>Helvetica</vt:lpstr>
      <vt:lpstr>Poppins</vt:lpstr>
      <vt:lpstr>Roboto</vt:lpstr>
      <vt:lpstr>Office Theme</vt:lpstr>
      <vt:lpstr>1_Office Theme</vt:lpstr>
      <vt:lpstr>Welcome to the Office of the Medical Examiner</vt:lpstr>
      <vt:lpstr>OME History</vt:lpstr>
      <vt:lpstr>Coroner vs. Medical Examiner Systems</vt:lpstr>
      <vt:lpstr>Glossary of Common Acronyms</vt:lpstr>
      <vt:lpstr>National Association of Medical Examiners (NAME) Accreditation</vt:lpstr>
      <vt:lpstr>Jurisdiction</vt:lpstr>
      <vt:lpstr>Arizona State Statutes</vt:lpstr>
      <vt:lpstr>Case Volume by Year</vt:lpstr>
      <vt:lpstr>Death Investigation Process</vt:lpstr>
      <vt:lpstr>Customers and Stakeholders</vt:lpstr>
      <vt:lpstr>Examinations</vt:lpstr>
      <vt:lpstr>OME Mission</vt:lpstr>
      <vt:lpstr>OME Vision</vt:lpstr>
      <vt:lpstr>OME Core Values</vt:lpstr>
      <vt:lpstr>OME  Sections</vt:lpstr>
      <vt:lpstr>PowerPoint Presentation</vt:lpstr>
      <vt:lpstr>PowerPoint Presentation</vt:lpstr>
      <vt:lpstr>PowerPoint Presentation</vt:lpstr>
      <vt:lpstr>OME Sections </vt:lpstr>
      <vt:lpstr>Navigating the Office of the Medical Examiner</vt:lpstr>
      <vt:lpstr>OME Staff Facilities</vt:lpstr>
      <vt:lpstr>Facility Policies</vt:lpstr>
      <vt:lpstr>Facility Policies</vt:lpstr>
      <vt:lpstr>Meeting Rooms</vt:lpstr>
      <vt:lpstr>Parking and Commute Options</vt:lpstr>
      <vt:lpstr>Representing the Office of the Medical Examiner </vt:lpstr>
      <vt:lpstr>Dress Code</vt:lpstr>
      <vt:lpstr>Email and Telephone Etiquette</vt:lpstr>
      <vt:lpstr>Employee Phone Numbers</vt:lpstr>
      <vt:lpstr>Professionalism</vt:lpstr>
      <vt:lpstr>Workplace Injuries: You Are Covered</vt:lpstr>
      <vt:lpstr>Educational Outreach</vt:lpstr>
      <vt:lpstr>Human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Office of the medical Examiner</dc:title>
  <dc:creator>Julie Garrity - MEDEX</dc:creator>
  <cp:lastModifiedBy>Sierra Mauran (MHR)</cp:lastModifiedBy>
  <cp:revision>153</cp:revision>
  <dcterms:created xsi:type="dcterms:W3CDTF">2017-05-01T18:22:08Z</dcterms:created>
  <dcterms:modified xsi:type="dcterms:W3CDTF">2026-02-13T21:22:38Z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0x010100512671A59D9F1140A627C7D7A2B1F4F0</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ArticulateGUID">
    <vt:lpwstr>81476C8E-8EBF-410C-A537-76B0F86E4CB7</vt:lpwstr>
  </property>
  <property fmtid="{D5CDD505-2E9C-101B-9397-08002B2CF9AE}" pid="9" name="ArticulatePath">
    <vt:lpwstr>OME On Boarding Presentation</vt:lpwstr>
  </property>
  <property fmtid="{D5CDD505-2E9C-101B-9397-08002B2CF9AE}" pid="10" name="MediaServiceImageTags">
    <vt:lpwstr/>
  </property>
  <property fmtid="{D5CDD505-2E9C-101B-9397-08002B2CF9AE}" pid="11" name="MSIP_Label_30606332-9fa2-4a6c-8cfc-4076b07aa4a2_Enabled">
    <vt:lpwstr>true</vt:lpwstr>
  </property>
  <property fmtid="{D5CDD505-2E9C-101B-9397-08002B2CF9AE}" pid="12" name="MSIP_Label_30606332-9fa2-4a6c-8cfc-4076b07aa4a2_SetDate">
    <vt:lpwstr>2026-01-30T01:54:18Z</vt:lpwstr>
  </property>
  <property fmtid="{D5CDD505-2E9C-101B-9397-08002B2CF9AE}" pid="13" name="MSIP_Label_30606332-9fa2-4a6c-8cfc-4076b07aa4a2_Method">
    <vt:lpwstr>Standard</vt:lpwstr>
  </property>
  <property fmtid="{D5CDD505-2E9C-101B-9397-08002B2CF9AE}" pid="14" name="MSIP_Label_30606332-9fa2-4a6c-8cfc-4076b07aa4a2_Name">
    <vt:lpwstr>Restricted</vt:lpwstr>
  </property>
  <property fmtid="{D5CDD505-2E9C-101B-9397-08002B2CF9AE}" pid="15" name="MSIP_Label_30606332-9fa2-4a6c-8cfc-4076b07aa4a2_SiteId">
    <vt:lpwstr>30cd35d4-9951-4a72-978e-89655075c17f</vt:lpwstr>
  </property>
  <property fmtid="{D5CDD505-2E9C-101B-9397-08002B2CF9AE}" pid="16" name="MSIP_Label_30606332-9fa2-4a6c-8cfc-4076b07aa4a2_ActionId">
    <vt:lpwstr>05d3a016-d0dc-4c4c-82b8-f1308befd42b</vt:lpwstr>
  </property>
  <property fmtid="{D5CDD505-2E9C-101B-9397-08002B2CF9AE}" pid="17" name="MSIP_Label_30606332-9fa2-4a6c-8cfc-4076b07aa4a2_ContentBits">
    <vt:lpwstr>0</vt:lpwstr>
  </property>
  <property fmtid="{D5CDD505-2E9C-101B-9397-08002B2CF9AE}" pid="18" name="MSIP_Label_30606332-9fa2-4a6c-8cfc-4076b07aa4a2_Tag">
    <vt:lpwstr>10, 3, 0, 2</vt:lpwstr>
  </property>
</Properties>
</file>